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ink/ink2.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4"/>
  </p:sldMasterIdLst>
  <p:notesMasterIdLst>
    <p:notesMasterId r:id="rId40"/>
  </p:notesMasterIdLst>
  <p:sldIdLst>
    <p:sldId id="256" r:id="rId5"/>
    <p:sldId id="344" r:id="rId6"/>
    <p:sldId id="335" r:id="rId7"/>
    <p:sldId id="343" r:id="rId8"/>
    <p:sldId id="332" r:id="rId9"/>
    <p:sldId id="274" r:id="rId10"/>
    <p:sldId id="333" r:id="rId11"/>
    <p:sldId id="294" r:id="rId12"/>
    <p:sldId id="316" r:id="rId13"/>
    <p:sldId id="262" r:id="rId14"/>
    <p:sldId id="275" r:id="rId15"/>
    <p:sldId id="276" r:id="rId16"/>
    <p:sldId id="293" r:id="rId17"/>
    <p:sldId id="295" r:id="rId18"/>
    <p:sldId id="334" r:id="rId19"/>
    <p:sldId id="296" r:id="rId20"/>
    <p:sldId id="310" r:id="rId21"/>
    <p:sldId id="338" r:id="rId22"/>
    <p:sldId id="319" r:id="rId23"/>
    <p:sldId id="320" r:id="rId24"/>
    <p:sldId id="327" r:id="rId25"/>
    <p:sldId id="328" r:id="rId26"/>
    <p:sldId id="329" r:id="rId27"/>
    <p:sldId id="330" r:id="rId28"/>
    <p:sldId id="331" r:id="rId29"/>
    <p:sldId id="336" r:id="rId30"/>
    <p:sldId id="341" r:id="rId31"/>
    <p:sldId id="311" r:id="rId32"/>
    <p:sldId id="314" r:id="rId33"/>
    <p:sldId id="337" r:id="rId34"/>
    <p:sldId id="339" r:id="rId35"/>
    <p:sldId id="340" r:id="rId36"/>
    <p:sldId id="346" r:id="rId37"/>
    <p:sldId id="349" r:id="rId38"/>
    <p:sldId id="348" r:id="rId39"/>
  </p:sldIdLst>
  <p:sldSz cx="7559675" cy="10691813"/>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367">
          <p15:clr>
            <a:srgbClr val="A4A3A4"/>
          </p15:clr>
        </p15:guide>
        <p15:guide id="2" pos="238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e Boulton" initials="KB" lastIdx="5" clrIdx="0"/>
  <p:cmAuthor id="2" name="Laura Warwick" initials="" lastIdx="6" clrIdx="1"/>
  <p:cmAuthor id="3" name="* *" initials="" lastIdx="1" clrIdx="2"/>
  <p:cmAuthor id="4" name="Freya Stuart" initials="FS" lastIdx="1" clrIdx="3">
    <p:extLst>
      <p:ext uri="{19B8F6BF-5375-455C-9EA6-DF929625EA0E}">
        <p15:presenceInfo xmlns:p15="http://schemas.microsoft.com/office/powerpoint/2012/main" userId="069b2e8dee796b6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1F91"/>
    <a:srgbClr val="B2B2B2"/>
    <a:srgbClr val="FFAB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3367"/>
        <p:guide pos="2381"/>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commentAuthors" Target="commentAuthors.xml"/></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7-03-23T12:02:43.581"/>
    </inkml:context>
    <inkml:brush xml:id="br0">
      <inkml:brushProperty name="width" value="0.06667" units="cm"/>
      <inkml:brushProperty name="height" value="0.06667" units="cm"/>
      <inkml:brushProperty name="fitToCurve" value="1"/>
    </inkml:brush>
  </inkml:definitions>
  <inkml:trace contextRef="#ctx0" brushRef="#br0">0 0 0</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7-03-23T12:02:43.581"/>
    </inkml:context>
    <inkml:brush xml:id="br0">
      <inkml:brushProperty name="width" value="0.06667" units="cm"/>
      <inkml:brushProperty name="height" value="0.06667" units="cm"/>
      <inkml:brushProperty name="fitToCurve" value="1"/>
    </inkml:brush>
  </inkml:definitions>
  <inkml:trace contextRef="#ctx0" brushRef="#br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2082800" y="744538"/>
            <a:ext cx="2633663" cy="37226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79768" y="4715153"/>
            <a:ext cx="5438139" cy="4466987"/>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50697324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2084388" y="744538"/>
            <a:ext cx="2630487"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79768" y="4715153"/>
            <a:ext cx="5438139" cy="4466987"/>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25302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2084388" y="744538"/>
            <a:ext cx="2630487"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79768" y="4715153"/>
            <a:ext cx="5438139" cy="4466987"/>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599698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2084388" y="744538"/>
            <a:ext cx="2630487"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79768" y="4715153"/>
            <a:ext cx="5438139" cy="4466987"/>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599698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2084388" y="744538"/>
            <a:ext cx="2630487"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79768" y="4715153"/>
            <a:ext cx="5438139" cy="4466987"/>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599698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2084388" y="744538"/>
            <a:ext cx="2630487"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79768" y="4715153"/>
            <a:ext cx="5438139" cy="4466987"/>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080172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2084388" y="744538"/>
            <a:ext cx="2630487"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79768" y="4715153"/>
            <a:ext cx="5438139" cy="4466987"/>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756259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2084388" y="744538"/>
            <a:ext cx="2630487"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79768" y="4715153"/>
            <a:ext cx="5438139" cy="4466987"/>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756259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2084388" y="744538"/>
            <a:ext cx="2630487"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79768" y="4715153"/>
            <a:ext cx="5438139" cy="4466987"/>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090408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2084388" y="744538"/>
            <a:ext cx="2630487"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79768" y="4715153"/>
            <a:ext cx="5438139" cy="4466987"/>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90250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30972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13738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2084388" y="744538"/>
            <a:ext cx="2630487"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79768" y="4715153"/>
            <a:ext cx="5438139" cy="4466987"/>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25302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2084388" y="744538"/>
            <a:ext cx="2630487"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79768" y="4715153"/>
            <a:ext cx="5438139" cy="4466987"/>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286001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2084388" y="744538"/>
            <a:ext cx="2630487"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79768" y="4715153"/>
            <a:ext cx="5438139" cy="4466987"/>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17509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2084388" y="744538"/>
            <a:ext cx="2630487"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79768" y="4715153"/>
            <a:ext cx="5438139" cy="4466987"/>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443415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2084388" y="744538"/>
            <a:ext cx="2630487"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79768" y="4715153"/>
            <a:ext cx="5438139" cy="4466987"/>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443415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2084388" y="744538"/>
            <a:ext cx="2630487"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79768" y="4715153"/>
            <a:ext cx="5438139" cy="4466987"/>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44341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2084388" y="744538"/>
            <a:ext cx="2630487"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79768" y="4715153"/>
            <a:ext cx="5438139" cy="4466987"/>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37266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2084388" y="744538"/>
            <a:ext cx="2630487"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79768" y="4715153"/>
            <a:ext cx="5438139" cy="4466987"/>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34946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2084388" y="744538"/>
            <a:ext cx="2630487"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79768" y="4715153"/>
            <a:ext cx="5438139" cy="4466987"/>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47185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2084388" y="744538"/>
            <a:ext cx="2630487"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79768" y="4715153"/>
            <a:ext cx="5438139" cy="4466987"/>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83547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2084388" y="744538"/>
            <a:ext cx="2630487"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79768" y="4715153"/>
            <a:ext cx="5438139" cy="4466987"/>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83547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2084388" y="744538"/>
            <a:ext cx="2630487"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79768" y="4715153"/>
            <a:ext cx="5438139" cy="4466987"/>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04171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2084388" y="744538"/>
            <a:ext cx="2630487"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79768" y="4715153"/>
            <a:ext cx="5438139" cy="4466987"/>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97262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Big picture master">
    <p:spTree>
      <p:nvGrpSpPr>
        <p:cNvPr id="1" name="Shape 9"/>
        <p:cNvGrpSpPr/>
        <p:nvPr/>
      </p:nvGrpSpPr>
      <p:grpSpPr>
        <a:xfrm>
          <a:off x="0" y="0"/>
          <a:ext cx="0" cy="0"/>
          <a:chOff x="0" y="0"/>
          <a:chExt cx="0" cy="0"/>
        </a:xfrm>
      </p:grpSpPr>
      <p:sp>
        <p:nvSpPr>
          <p:cNvPr id="10" name="Shape 10"/>
          <p:cNvSpPr txBox="1">
            <a:spLocks noGrp="1"/>
          </p:cNvSpPr>
          <p:nvPr>
            <p:ph type="sldNum" idx="12"/>
          </p:nvPr>
        </p:nvSpPr>
        <p:spPr>
          <a:xfrm>
            <a:off x="7004788" y="10150816"/>
            <a:ext cx="453599" cy="818100"/>
          </a:xfrm>
          <a:prstGeom prst="rect">
            <a:avLst/>
          </a:prstGeom>
        </p:spPr>
        <p:txBody>
          <a:bodyPr lIns="102825" tIns="102825" rIns="102825" bIns="102825" anchor="ctr" anchorCtr="0">
            <a:noAutofit/>
          </a:bodyPr>
          <a:lstStyle/>
          <a:p>
            <a:pPr lvl="0">
              <a:spcBef>
                <a:spcPts val="0"/>
              </a:spcBef>
              <a:buNone/>
            </a:pPr>
            <a:fld id="{00000000-1234-1234-1234-123412341234}" type="slidenum">
              <a:rPr lang="en-US"/>
              <a:t>‹#›</a:t>
            </a:fld>
            <a:endParaRPr lang="en-US"/>
          </a:p>
        </p:txBody>
      </p:sp>
      <p:sp>
        <p:nvSpPr>
          <p:cNvPr id="11" name="Shape 11"/>
          <p:cNvSpPr txBox="1"/>
          <p:nvPr/>
        </p:nvSpPr>
        <p:spPr>
          <a:xfrm>
            <a:off x="152400" y="-1279650"/>
            <a:ext cx="3000000" cy="3000000"/>
          </a:xfrm>
          <a:prstGeom prst="rect">
            <a:avLst/>
          </a:prstGeom>
          <a:noFill/>
          <a:ln>
            <a:noFill/>
          </a:ln>
        </p:spPr>
        <p:txBody>
          <a:bodyPr lIns="91425" tIns="91425" rIns="91425" bIns="91425" anchor="ctr" anchorCtr="0">
            <a:noAutofit/>
          </a:bodyPr>
          <a:lstStyle/>
          <a:p>
            <a:pPr lvl="0" rtl="0">
              <a:spcBef>
                <a:spcPts val="0"/>
              </a:spcBef>
              <a:buNone/>
            </a:pPr>
            <a:endParaRPr sz="1300">
              <a:solidFill>
                <a:srgbClr val="999999"/>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7"/>
        <p:cNvGrpSpPr/>
        <p:nvPr/>
      </p:nvGrpSpPr>
      <p:grpSpPr>
        <a:xfrm>
          <a:off x="0" y="0"/>
          <a:ext cx="0" cy="0"/>
          <a:chOff x="0" y="0"/>
          <a:chExt cx="0" cy="0"/>
        </a:xfrm>
      </p:grpSpPr>
      <p:sp>
        <p:nvSpPr>
          <p:cNvPr id="48" name="Shape 48"/>
          <p:cNvSpPr txBox="1">
            <a:spLocks noGrp="1"/>
          </p:cNvSpPr>
          <p:nvPr>
            <p:ph type="sldNum" idx="12"/>
          </p:nvPr>
        </p:nvSpPr>
        <p:spPr>
          <a:xfrm>
            <a:off x="7004788" y="9693616"/>
            <a:ext cx="453599" cy="818100"/>
          </a:xfrm>
          <a:prstGeom prst="rect">
            <a:avLst/>
          </a:prstGeom>
        </p:spPr>
        <p:txBody>
          <a:bodyPr lIns="102825" tIns="102825" rIns="102825" bIns="1028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378000" y="428175"/>
            <a:ext cx="6803999" cy="1781999"/>
          </a:xfrm>
          <a:prstGeom prst="rect">
            <a:avLst/>
          </a:prstGeom>
          <a:noFill/>
          <a:ln>
            <a:noFill/>
          </a:ln>
        </p:spPr>
        <p:txBody>
          <a:bodyPr lIns="102825" tIns="102825" rIns="102825" bIns="102825" anchor="ctr" anchorCtr="0"/>
          <a:lstStyle>
            <a:lvl1pPr lvl="0" algn="ctr" rtl="0">
              <a:spcBef>
                <a:spcPts val="0"/>
              </a:spcBef>
              <a:buClr>
                <a:schemeClr val="dk1"/>
              </a:buClr>
              <a:buFont typeface="Calibri"/>
              <a:buNone/>
              <a:defRPr sz="4900">
                <a:solidFill>
                  <a:schemeClr val="dk1"/>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51" name="Shape 51"/>
          <p:cNvSpPr txBox="1">
            <a:spLocks noGrp="1"/>
          </p:cNvSpPr>
          <p:nvPr>
            <p:ph type="body" idx="1"/>
          </p:nvPr>
        </p:nvSpPr>
        <p:spPr>
          <a:xfrm>
            <a:off x="378000" y="2494801"/>
            <a:ext cx="6803999" cy="7055999"/>
          </a:xfrm>
          <a:prstGeom prst="rect">
            <a:avLst/>
          </a:prstGeom>
          <a:noFill/>
          <a:ln>
            <a:noFill/>
          </a:ln>
        </p:spPr>
        <p:txBody>
          <a:bodyPr lIns="102825" tIns="102825" rIns="102825" bIns="102825" anchor="t" anchorCtr="0"/>
          <a:lstStyle>
            <a:lvl1pPr marL="381000" lvl="0" indent="-152400" algn="l" rtl="0">
              <a:spcBef>
                <a:spcPts val="700"/>
              </a:spcBef>
              <a:buClr>
                <a:schemeClr val="dk1"/>
              </a:buClr>
              <a:buFont typeface="Arial"/>
              <a:buChar char="•"/>
              <a:defRPr sz="3600">
                <a:solidFill>
                  <a:schemeClr val="dk1"/>
                </a:solidFill>
                <a:latin typeface="Calibri"/>
                <a:ea typeface="Calibri"/>
                <a:cs typeface="Calibri"/>
                <a:sym typeface="Calibri"/>
              </a:defRPr>
            </a:lvl1pPr>
            <a:lvl2pPr marL="838200" lvl="1" indent="-127000" algn="l" rtl="0">
              <a:spcBef>
                <a:spcPts val="600"/>
              </a:spcBef>
              <a:buClr>
                <a:schemeClr val="dk1"/>
              </a:buClr>
              <a:buFont typeface="Arial"/>
              <a:buChar char="–"/>
              <a:defRPr sz="3100">
                <a:solidFill>
                  <a:schemeClr val="dk1"/>
                </a:solidFill>
                <a:latin typeface="Calibri"/>
                <a:ea typeface="Calibri"/>
                <a:cs typeface="Calibri"/>
                <a:sym typeface="Calibri"/>
              </a:defRPr>
            </a:lvl2pPr>
            <a:lvl3pPr marL="1282700" lvl="2" indent="-88900" algn="l" rtl="0">
              <a:spcBef>
                <a:spcPts val="500"/>
              </a:spcBef>
              <a:buClr>
                <a:schemeClr val="dk1"/>
              </a:buClr>
              <a:buFont typeface="Arial"/>
              <a:buChar char="•"/>
              <a:defRPr sz="2700">
                <a:solidFill>
                  <a:schemeClr val="dk1"/>
                </a:solidFill>
                <a:latin typeface="Calibri"/>
                <a:ea typeface="Calibri"/>
                <a:cs typeface="Calibri"/>
                <a:sym typeface="Calibri"/>
              </a:defRPr>
            </a:lvl3pPr>
            <a:lvl4pPr marL="1803400" lvl="3" indent="-114300" algn="l" rtl="0">
              <a:spcBef>
                <a:spcPts val="400"/>
              </a:spcBef>
              <a:buClr>
                <a:schemeClr val="dk1"/>
              </a:buClr>
              <a:buFont typeface="Arial"/>
              <a:buChar char="–"/>
              <a:defRPr sz="2200">
                <a:solidFill>
                  <a:schemeClr val="dk1"/>
                </a:solidFill>
                <a:latin typeface="Calibri"/>
                <a:ea typeface="Calibri"/>
                <a:cs typeface="Calibri"/>
                <a:sym typeface="Calibri"/>
              </a:defRPr>
            </a:lvl4pPr>
            <a:lvl5pPr marL="2311400" lvl="4" indent="-114300" algn="l" rtl="0">
              <a:spcBef>
                <a:spcPts val="400"/>
              </a:spcBef>
              <a:buClr>
                <a:schemeClr val="dk1"/>
              </a:buClr>
              <a:buFont typeface="Arial"/>
              <a:buChar char="»"/>
              <a:defRPr sz="2200">
                <a:solidFill>
                  <a:schemeClr val="dk1"/>
                </a:solidFill>
                <a:latin typeface="Calibri"/>
                <a:ea typeface="Calibri"/>
                <a:cs typeface="Calibri"/>
                <a:sym typeface="Calibri"/>
              </a:defRPr>
            </a:lvl5pPr>
            <a:lvl6pPr marL="2832100" lvl="5" indent="-114300" algn="l" rtl="0">
              <a:spcBef>
                <a:spcPts val="400"/>
              </a:spcBef>
              <a:buClr>
                <a:schemeClr val="dk1"/>
              </a:buClr>
              <a:buFont typeface="Arial"/>
              <a:buChar char="•"/>
              <a:defRPr sz="2200">
                <a:solidFill>
                  <a:schemeClr val="dk1"/>
                </a:solidFill>
                <a:latin typeface="Calibri"/>
                <a:ea typeface="Calibri"/>
                <a:cs typeface="Calibri"/>
                <a:sym typeface="Calibri"/>
              </a:defRPr>
            </a:lvl6pPr>
            <a:lvl7pPr marL="3340100" lvl="6" indent="-114300" algn="l" rtl="0">
              <a:spcBef>
                <a:spcPts val="400"/>
              </a:spcBef>
              <a:buClr>
                <a:schemeClr val="dk1"/>
              </a:buClr>
              <a:buFont typeface="Arial"/>
              <a:buChar char="•"/>
              <a:defRPr sz="2200">
                <a:solidFill>
                  <a:schemeClr val="dk1"/>
                </a:solidFill>
                <a:latin typeface="Calibri"/>
                <a:ea typeface="Calibri"/>
                <a:cs typeface="Calibri"/>
                <a:sym typeface="Calibri"/>
              </a:defRPr>
            </a:lvl7pPr>
            <a:lvl8pPr marL="3860800" lvl="7" indent="-114300" algn="l" rtl="0">
              <a:spcBef>
                <a:spcPts val="400"/>
              </a:spcBef>
              <a:buClr>
                <a:schemeClr val="dk1"/>
              </a:buClr>
              <a:buFont typeface="Arial"/>
              <a:buChar char="•"/>
              <a:defRPr sz="2200">
                <a:solidFill>
                  <a:schemeClr val="dk1"/>
                </a:solidFill>
                <a:latin typeface="Calibri"/>
                <a:ea typeface="Calibri"/>
                <a:cs typeface="Calibri"/>
                <a:sym typeface="Calibri"/>
              </a:defRPr>
            </a:lvl8pPr>
            <a:lvl9pPr marL="4368800" lvl="8" indent="-114300" algn="l" rtl="0">
              <a:spcBef>
                <a:spcPts val="400"/>
              </a:spcBef>
              <a:buClr>
                <a:schemeClr val="dk1"/>
              </a:buClr>
              <a:buFont typeface="Arial"/>
              <a:buChar char="•"/>
              <a:defRPr sz="2200">
                <a:solidFill>
                  <a:schemeClr val="dk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378000" y="9909901"/>
            <a:ext cx="1763999" cy="569399"/>
          </a:xfrm>
          <a:prstGeom prst="rect">
            <a:avLst/>
          </a:prstGeom>
          <a:noFill/>
          <a:ln>
            <a:noFill/>
          </a:ln>
        </p:spPr>
        <p:txBody>
          <a:bodyPr lIns="102825" tIns="102825" rIns="102825" bIns="102825" anchor="ctr" anchorCtr="0"/>
          <a:lstStyle>
            <a:lvl1pPr marL="0" marR="0" lvl="0" indent="0" algn="l" rtl="0">
              <a:spcBef>
                <a:spcPts val="0"/>
              </a:spcBef>
              <a:buSzPct val="123076"/>
              <a:defRPr sz="1300" b="0" i="0" u="none" strike="noStrike" cap="none">
                <a:solidFill>
                  <a:srgbClr val="888888"/>
                </a:solidFill>
                <a:latin typeface="Calibri"/>
                <a:ea typeface="Calibri"/>
                <a:cs typeface="Calibri"/>
                <a:sym typeface="Calibri"/>
              </a:defRPr>
            </a:lvl1pPr>
            <a:lvl2pPr marL="508000" marR="0" lvl="1" indent="0" algn="l" rtl="0">
              <a:spcBef>
                <a:spcPts val="0"/>
              </a:spcBef>
              <a:buSzPct val="80000"/>
              <a:defRPr sz="2000" b="0" i="0" u="none" strike="noStrike" cap="none">
                <a:solidFill>
                  <a:schemeClr val="dk1"/>
                </a:solidFill>
                <a:latin typeface="Calibri"/>
                <a:ea typeface="Calibri"/>
                <a:cs typeface="Calibri"/>
                <a:sym typeface="Calibri"/>
              </a:defRPr>
            </a:lvl2pPr>
            <a:lvl3pPr marL="1028700" marR="0" lvl="2" indent="0" algn="l" rtl="0">
              <a:spcBef>
                <a:spcPts val="0"/>
              </a:spcBef>
              <a:buSzPct val="80000"/>
              <a:defRPr sz="2000" b="0" i="0" u="none" strike="noStrike" cap="none">
                <a:solidFill>
                  <a:schemeClr val="dk1"/>
                </a:solidFill>
                <a:latin typeface="Calibri"/>
                <a:ea typeface="Calibri"/>
                <a:cs typeface="Calibri"/>
                <a:sym typeface="Calibri"/>
              </a:defRPr>
            </a:lvl3pPr>
            <a:lvl4pPr marL="1536700" marR="0" lvl="3" indent="0" algn="l" rtl="0">
              <a:spcBef>
                <a:spcPts val="0"/>
              </a:spcBef>
              <a:buSzPct val="80000"/>
              <a:defRPr sz="2000" b="0" i="0" u="none" strike="noStrike" cap="none">
                <a:solidFill>
                  <a:schemeClr val="dk1"/>
                </a:solidFill>
                <a:latin typeface="Calibri"/>
                <a:ea typeface="Calibri"/>
                <a:cs typeface="Calibri"/>
                <a:sym typeface="Calibri"/>
              </a:defRPr>
            </a:lvl4pPr>
            <a:lvl5pPr marL="2057400" marR="0" lvl="4" indent="0" algn="l" rtl="0">
              <a:spcBef>
                <a:spcPts val="0"/>
              </a:spcBef>
              <a:buSzPct val="80000"/>
              <a:defRPr sz="2000" b="0" i="0" u="none" strike="noStrike" cap="none">
                <a:solidFill>
                  <a:schemeClr val="dk1"/>
                </a:solidFill>
                <a:latin typeface="Calibri"/>
                <a:ea typeface="Calibri"/>
                <a:cs typeface="Calibri"/>
                <a:sym typeface="Calibri"/>
              </a:defRPr>
            </a:lvl5pPr>
            <a:lvl6pPr marL="2565400" marR="0" lvl="5" indent="0" algn="l" rtl="0">
              <a:spcBef>
                <a:spcPts val="0"/>
              </a:spcBef>
              <a:buSzPct val="80000"/>
              <a:defRPr sz="2000" b="0" i="0" u="none" strike="noStrike" cap="none">
                <a:solidFill>
                  <a:schemeClr val="dk1"/>
                </a:solidFill>
                <a:latin typeface="Calibri"/>
                <a:ea typeface="Calibri"/>
                <a:cs typeface="Calibri"/>
                <a:sym typeface="Calibri"/>
              </a:defRPr>
            </a:lvl6pPr>
            <a:lvl7pPr marL="3086100" marR="0" lvl="6" indent="0" algn="l" rtl="0">
              <a:spcBef>
                <a:spcPts val="0"/>
              </a:spcBef>
              <a:buSzPct val="80000"/>
              <a:defRPr sz="2000" b="0" i="0" u="none" strike="noStrike" cap="none">
                <a:solidFill>
                  <a:schemeClr val="dk1"/>
                </a:solidFill>
                <a:latin typeface="Calibri"/>
                <a:ea typeface="Calibri"/>
                <a:cs typeface="Calibri"/>
                <a:sym typeface="Calibri"/>
              </a:defRPr>
            </a:lvl7pPr>
            <a:lvl8pPr marL="3594100" marR="0" lvl="7" indent="0" algn="l" rtl="0">
              <a:spcBef>
                <a:spcPts val="0"/>
              </a:spcBef>
              <a:buSzPct val="80000"/>
              <a:defRPr sz="2000" b="0" i="0" u="none" strike="noStrike" cap="none">
                <a:solidFill>
                  <a:schemeClr val="dk1"/>
                </a:solidFill>
                <a:latin typeface="Calibri"/>
                <a:ea typeface="Calibri"/>
                <a:cs typeface="Calibri"/>
                <a:sym typeface="Calibri"/>
              </a:defRPr>
            </a:lvl8pPr>
            <a:lvl9pPr marL="4114800" marR="0" lvl="8" indent="0" algn="l" rtl="0">
              <a:spcBef>
                <a:spcPts val="0"/>
              </a:spcBef>
              <a:buSzPct val="80000"/>
              <a:defRPr sz="20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ftr" idx="11"/>
          </p:nvPr>
        </p:nvSpPr>
        <p:spPr>
          <a:xfrm>
            <a:off x="2583000" y="9909901"/>
            <a:ext cx="2393999" cy="569399"/>
          </a:xfrm>
          <a:prstGeom prst="rect">
            <a:avLst/>
          </a:prstGeom>
          <a:noFill/>
          <a:ln>
            <a:noFill/>
          </a:ln>
        </p:spPr>
        <p:txBody>
          <a:bodyPr lIns="102825" tIns="102825" rIns="102825" bIns="102825" anchor="ctr" anchorCtr="0"/>
          <a:lstStyle>
            <a:lvl1pPr marL="0" marR="0" lvl="0" indent="0" algn="ctr" rtl="0">
              <a:spcBef>
                <a:spcPts val="0"/>
              </a:spcBef>
              <a:buSzPct val="123076"/>
              <a:defRPr sz="1300" b="0" i="0" u="none" strike="noStrike" cap="none">
                <a:solidFill>
                  <a:srgbClr val="888888"/>
                </a:solidFill>
                <a:latin typeface="Calibri"/>
                <a:ea typeface="Calibri"/>
                <a:cs typeface="Calibri"/>
                <a:sym typeface="Calibri"/>
              </a:defRPr>
            </a:lvl1pPr>
            <a:lvl2pPr marL="508000" marR="0" lvl="1" indent="0" algn="l" rtl="0">
              <a:spcBef>
                <a:spcPts val="0"/>
              </a:spcBef>
              <a:buSzPct val="80000"/>
              <a:defRPr sz="2000" b="0" i="0" u="none" strike="noStrike" cap="none">
                <a:solidFill>
                  <a:schemeClr val="dk1"/>
                </a:solidFill>
                <a:latin typeface="Calibri"/>
                <a:ea typeface="Calibri"/>
                <a:cs typeface="Calibri"/>
                <a:sym typeface="Calibri"/>
              </a:defRPr>
            </a:lvl2pPr>
            <a:lvl3pPr marL="1028700" marR="0" lvl="2" indent="0" algn="l" rtl="0">
              <a:spcBef>
                <a:spcPts val="0"/>
              </a:spcBef>
              <a:buSzPct val="80000"/>
              <a:defRPr sz="2000" b="0" i="0" u="none" strike="noStrike" cap="none">
                <a:solidFill>
                  <a:schemeClr val="dk1"/>
                </a:solidFill>
                <a:latin typeface="Calibri"/>
                <a:ea typeface="Calibri"/>
                <a:cs typeface="Calibri"/>
                <a:sym typeface="Calibri"/>
              </a:defRPr>
            </a:lvl3pPr>
            <a:lvl4pPr marL="1536700" marR="0" lvl="3" indent="0" algn="l" rtl="0">
              <a:spcBef>
                <a:spcPts val="0"/>
              </a:spcBef>
              <a:buSzPct val="80000"/>
              <a:defRPr sz="2000" b="0" i="0" u="none" strike="noStrike" cap="none">
                <a:solidFill>
                  <a:schemeClr val="dk1"/>
                </a:solidFill>
                <a:latin typeface="Calibri"/>
                <a:ea typeface="Calibri"/>
                <a:cs typeface="Calibri"/>
                <a:sym typeface="Calibri"/>
              </a:defRPr>
            </a:lvl4pPr>
            <a:lvl5pPr marL="2057400" marR="0" lvl="4" indent="0" algn="l" rtl="0">
              <a:spcBef>
                <a:spcPts val="0"/>
              </a:spcBef>
              <a:buSzPct val="80000"/>
              <a:defRPr sz="2000" b="0" i="0" u="none" strike="noStrike" cap="none">
                <a:solidFill>
                  <a:schemeClr val="dk1"/>
                </a:solidFill>
                <a:latin typeface="Calibri"/>
                <a:ea typeface="Calibri"/>
                <a:cs typeface="Calibri"/>
                <a:sym typeface="Calibri"/>
              </a:defRPr>
            </a:lvl5pPr>
            <a:lvl6pPr marL="2565400" marR="0" lvl="5" indent="0" algn="l" rtl="0">
              <a:spcBef>
                <a:spcPts val="0"/>
              </a:spcBef>
              <a:buSzPct val="80000"/>
              <a:defRPr sz="2000" b="0" i="0" u="none" strike="noStrike" cap="none">
                <a:solidFill>
                  <a:schemeClr val="dk1"/>
                </a:solidFill>
                <a:latin typeface="Calibri"/>
                <a:ea typeface="Calibri"/>
                <a:cs typeface="Calibri"/>
                <a:sym typeface="Calibri"/>
              </a:defRPr>
            </a:lvl6pPr>
            <a:lvl7pPr marL="3086100" marR="0" lvl="6" indent="0" algn="l" rtl="0">
              <a:spcBef>
                <a:spcPts val="0"/>
              </a:spcBef>
              <a:buSzPct val="80000"/>
              <a:defRPr sz="2000" b="0" i="0" u="none" strike="noStrike" cap="none">
                <a:solidFill>
                  <a:schemeClr val="dk1"/>
                </a:solidFill>
                <a:latin typeface="Calibri"/>
                <a:ea typeface="Calibri"/>
                <a:cs typeface="Calibri"/>
                <a:sym typeface="Calibri"/>
              </a:defRPr>
            </a:lvl7pPr>
            <a:lvl8pPr marL="3594100" marR="0" lvl="7" indent="0" algn="l" rtl="0">
              <a:spcBef>
                <a:spcPts val="0"/>
              </a:spcBef>
              <a:buSzPct val="80000"/>
              <a:defRPr sz="2000" b="0" i="0" u="none" strike="noStrike" cap="none">
                <a:solidFill>
                  <a:schemeClr val="dk1"/>
                </a:solidFill>
                <a:latin typeface="Calibri"/>
                <a:ea typeface="Calibri"/>
                <a:cs typeface="Calibri"/>
                <a:sym typeface="Calibri"/>
              </a:defRPr>
            </a:lvl8pPr>
            <a:lvl9pPr marL="4114800" marR="0" lvl="8" indent="0" algn="l" rtl="0">
              <a:spcBef>
                <a:spcPts val="0"/>
              </a:spcBef>
              <a:buSzPct val="80000"/>
              <a:defRPr sz="20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sldNum" idx="12"/>
          </p:nvPr>
        </p:nvSpPr>
        <p:spPr>
          <a:xfrm>
            <a:off x="5418000" y="9909901"/>
            <a:ext cx="1763999" cy="569399"/>
          </a:xfrm>
          <a:prstGeom prst="rect">
            <a:avLst/>
          </a:prstGeom>
          <a:noFill/>
          <a:ln>
            <a:noFill/>
          </a:ln>
        </p:spPr>
        <p:txBody>
          <a:bodyPr lIns="102825" tIns="51400" rIns="102825" bIns="51400" anchor="ctr" anchorCtr="0">
            <a:noAutofit/>
          </a:bodyPr>
          <a:lstStyle/>
          <a:p>
            <a:pPr marL="0" marR="0" lvl="0" indent="0" algn="r" rtl="0">
              <a:spcBef>
                <a:spcPts val="0"/>
              </a:spcBef>
              <a:buSzPct val="25000"/>
              <a:buNone/>
            </a:pPr>
            <a:fld id="{00000000-1234-1234-1234-123412341234}" type="slidenum">
              <a:rPr lang="en-US" sz="1300" b="0" i="0" u="none" strike="noStrike" cap="none">
                <a:solidFill>
                  <a:srgbClr val="888888"/>
                </a:solidFill>
                <a:latin typeface="Calibri"/>
                <a:ea typeface="Calibri"/>
                <a:cs typeface="Calibri"/>
                <a:sym typeface="Calibri"/>
              </a:rPr>
              <a:t>‹#›</a:t>
            </a:fld>
            <a:endParaRPr lang="en-US" sz="13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7984" y="425693"/>
            <a:ext cx="2487081" cy="1811668"/>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2955623" y="425693"/>
            <a:ext cx="4226068" cy="912516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377984" y="2237362"/>
            <a:ext cx="2487081" cy="731349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377984" y="9909727"/>
            <a:ext cx="1763924" cy="569240"/>
          </a:xfrm>
          <a:prstGeom prst="rect">
            <a:avLst/>
          </a:prstGeom>
        </p:spPr>
        <p:txBody>
          <a:bodyPr/>
          <a:lstStyle/>
          <a:p>
            <a:fld id="{9D52F6C9-4A64-8D41-833A-AA2CED18281D}" type="datetimeFigureOut">
              <a:rPr lang="en-US" smtClean="0"/>
              <a:t>8/13/2025</a:t>
            </a:fld>
            <a:endParaRPr lang="en-US"/>
          </a:p>
        </p:txBody>
      </p:sp>
      <p:sp>
        <p:nvSpPr>
          <p:cNvPr id="6" name="Footer Placeholder 5"/>
          <p:cNvSpPr>
            <a:spLocks noGrp="1"/>
          </p:cNvSpPr>
          <p:nvPr>
            <p:ph type="ftr" sz="quarter" idx="11"/>
          </p:nvPr>
        </p:nvSpPr>
        <p:spPr>
          <a:xfrm>
            <a:off x="2582889" y="9909727"/>
            <a:ext cx="2393897" cy="569240"/>
          </a:xfrm>
          <a:prstGeom prst="rect">
            <a:avLst/>
          </a:prstGeom>
        </p:spPr>
        <p:txBody>
          <a:bodyPr/>
          <a:lstStyle/>
          <a:p>
            <a:endParaRPr lang="en-US"/>
          </a:p>
        </p:txBody>
      </p:sp>
    </p:spTree>
    <p:extLst>
      <p:ext uri="{BB962C8B-B14F-4D97-AF65-F5344CB8AC3E}">
        <p14:creationId xmlns:p14="http://schemas.microsoft.com/office/powerpoint/2010/main" val="3010722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257704" y="925091"/>
            <a:ext cx="7044299" cy="1190699"/>
          </a:xfrm>
          <a:prstGeom prst="rect">
            <a:avLst/>
          </a:prstGeom>
        </p:spPr>
        <p:txBody>
          <a:bodyPr lIns="102825" tIns="102825" rIns="102825" bIns="1028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7" name="Shape 17"/>
          <p:cNvSpPr txBox="1">
            <a:spLocks noGrp="1"/>
          </p:cNvSpPr>
          <p:nvPr>
            <p:ph type="body" idx="1"/>
          </p:nvPr>
        </p:nvSpPr>
        <p:spPr>
          <a:xfrm>
            <a:off x="257704" y="2395696"/>
            <a:ext cx="7044299" cy="7101599"/>
          </a:xfrm>
          <a:prstGeom prst="rect">
            <a:avLst/>
          </a:prstGeom>
        </p:spPr>
        <p:txBody>
          <a:bodyPr lIns="102825" tIns="102825" rIns="102825" bIns="1028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sldNum" idx="12"/>
          </p:nvPr>
        </p:nvSpPr>
        <p:spPr>
          <a:xfrm>
            <a:off x="7004788" y="9693616"/>
            <a:ext cx="453599" cy="818100"/>
          </a:xfrm>
          <a:prstGeom prst="rect">
            <a:avLst/>
          </a:prstGeom>
        </p:spPr>
        <p:txBody>
          <a:bodyPr lIns="102825" tIns="102825" rIns="102825" bIns="1028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257704" y="925091"/>
            <a:ext cx="7044299" cy="1190699"/>
          </a:xfrm>
          <a:prstGeom prst="rect">
            <a:avLst/>
          </a:prstGeom>
        </p:spPr>
        <p:txBody>
          <a:bodyPr lIns="102825" tIns="102825" rIns="102825" bIns="1028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1" name="Shape 21"/>
          <p:cNvSpPr txBox="1">
            <a:spLocks noGrp="1"/>
          </p:cNvSpPr>
          <p:nvPr>
            <p:ph type="body" idx="1"/>
          </p:nvPr>
        </p:nvSpPr>
        <p:spPr>
          <a:xfrm>
            <a:off x="257704" y="2306596"/>
            <a:ext cx="3307199" cy="7101599"/>
          </a:xfrm>
          <a:prstGeom prst="rect">
            <a:avLst/>
          </a:prstGeom>
        </p:spPr>
        <p:txBody>
          <a:bodyPr lIns="102825" tIns="102825" rIns="102825" bIns="102825" anchor="t" anchorCtr="0"/>
          <a:lstStyle>
            <a:lvl1pPr lvl="0">
              <a:spcBef>
                <a:spcPts val="0"/>
              </a:spcBef>
              <a:spcAft>
                <a:spcPts val="0"/>
              </a:spcAft>
              <a:buSzPct val="123076"/>
              <a:defRPr sz="1300" b="1"/>
            </a:lvl1pPr>
            <a:lvl2pPr lvl="1">
              <a:spcBef>
                <a:spcPts val="0"/>
              </a:spcBef>
              <a:buSzPct val="100000"/>
              <a:defRPr sz="1300"/>
            </a:lvl2pPr>
            <a:lvl3pPr lvl="2">
              <a:spcBef>
                <a:spcPts val="0"/>
              </a:spcBef>
              <a:buSzPct val="100000"/>
              <a:defRPr sz="1300"/>
            </a:lvl3pPr>
            <a:lvl4pPr lvl="3">
              <a:spcBef>
                <a:spcPts val="0"/>
              </a:spcBef>
              <a:buSzPct val="100000"/>
              <a:defRPr sz="1300"/>
            </a:lvl4pPr>
            <a:lvl5pPr lvl="4">
              <a:spcBef>
                <a:spcPts val="0"/>
              </a:spcBef>
              <a:buSzPct val="100000"/>
              <a:defRPr sz="1300"/>
            </a:lvl5pPr>
            <a:lvl6pPr lvl="5">
              <a:spcBef>
                <a:spcPts val="0"/>
              </a:spcBef>
              <a:buSzPct val="100000"/>
              <a:defRPr sz="1300"/>
            </a:lvl6pPr>
            <a:lvl7pPr lvl="6">
              <a:spcBef>
                <a:spcPts val="0"/>
              </a:spcBef>
              <a:buSzPct val="100000"/>
              <a:defRPr sz="1300"/>
            </a:lvl7pPr>
            <a:lvl8pPr lvl="7">
              <a:spcBef>
                <a:spcPts val="0"/>
              </a:spcBef>
              <a:buSzPct val="100000"/>
              <a:defRPr sz="1300"/>
            </a:lvl8pPr>
            <a:lvl9pPr lvl="8">
              <a:spcBef>
                <a:spcPts val="0"/>
              </a:spcBef>
              <a:buSzPct val="100000"/>
              <a:defRPr sz="1300"/>
            </a:lvl9pPr>
          </a:lstStyle>
          <a:p>
            <a:endParaRPr/>
          </a:p>
        </p:txBody>
      </p:sp>
      <p:sp>
        <p:nvSpPr>
          <p:cNvPr id="22" name="Shape 22"/>
          <p:cNvSpPr txBox="1">
            <a:spLocks noGrp="1"/>
          </p:cNvSpPr>
          <p:nvPr>
            <p:ph type="body" idx="2"/>
          </p:nvPr>
        </p:nvSpPr>
        <p:spPr>
          <a:xfrm>
            <a:off x="3995291" y="2306596"/>
            <a:ext cx="3307199" cy="7101599"/>
          </a:xfrm>
          <a:prstGeom prst="rect">
            <a:avLst/>
          </a:prstGeom>
        </p:spPr>
        <p:txBody>
          <a:bodyPr lIns="102825" tIns="102825" rIns="102825" bIns="102825" anchor="t" anchorCtr="0"/>
          <a:lstStyle>
            <a:lvl1pPr lvl="0">
              <a:spcBef>
                <a:spcPts val="0"/>
              </a:spcBef>
              <a:spcAft>
                <a:spcPts val="0"/>
              </a:spcAft>
              <a:buSzPct val="100000"/>
              <a:defRPr sz="1600"/>
            </a:lvl1pPr>
            <a:lvl2pPr lvl="1">
              <a:spcBef>
                <a:spcPts val="0"/>
              </a:spcBef>
              <a:buSzPct val="100000"/>
              <a:defRPr sz="1300"/>
            </a:lvl2pPr>
            <a:lvl3pPr lvl="2">
              <a:spcBef>
                <a:spcPts val="0"/>
              </a:spcBef>
              <a:buSzPct val="100000"/>
              <a:defRPr sz="1300"/>
            </a:lvl3pPr>
            <a:lvl4pPr lvl="3">
              <a:spcBef>
                <a:spcPts val="0"/>
              </a:spcBef>
              <a:buSzPct val="100000"/>
              <a:defRPr sz="1300"/>
            </a:lvl4pPr>
            <a:lvl5pPr lvl="4">
              <a:spcBef>
                <a:spcPts val="0"/>
              </a:spcBef>
              <a:buSzPct val="100000"/>
              <a:defRPr sz="1300"/>
            </a:lvl5pPr>
            <a:lvl6pPr lvl="5">
              <a:spcBef>
                <a:spcPts val="0"/>
              </a:spcBef>
              <a:buSzPct val="100000"/>
              <a:defRPr sz="1300"/>
            </a:lvl6pPr>
            <a:lvl7pPr lvl="6">
              <a:spcBef>
                <a:spcPts val="0"/>
              </a:spcBef>
              <a:buSzPct val="100000"/>
              <a:defRPr sz="1300"/>
            </a:lvl7pPr>
            <a:lvl8pPr lvl="7">
              <a:spcBef>
                <a:spcPts val="0"/>
              </a:spcBef>
              <a:buSzPct val="100000"/>
              <a:defRPr sz="1300"/>
            </a:lvl8pPr>
            <a:lvl9pPr lvl="8">
              <a:spcBef>
                <a:spcPts val="0"/>
              </a:spcBef>
              <a:buSzPct val="100000"/>
              <a:defRPr sz="1300"/>
            </a:lvl9pPr>
          </a:lstStyle>
          <a:p>
            <a:endParaRPr/>
          </a:p>
        </p:txBody>
      </p:sp>
      <p:sp>
        <p:nvSpPr>
          <p:cNvPr id="23" name="Shape 23"/>
          <p:cNvSpPr txBox="1">
            <a:spLocks noGrp="1"/>
          </p:cNvSpPr>
          <p:nvPr>
            <p:ph type="sldNum" idx="12"/>
          </p:nvPr>
        </p:nvSpPr>
        <p:spPr>
          <a:xfrm>
            <a:off x="7004788" y="9693616"/>
            <a:ext cx="453599" cy="818100"/>
          </a:xfrm>
          <a:prstGeom prst="rect">
            <a:avLst/>
          </a:prstGeom>
        </p:spPr>
        <p:txBody>
          <a:bodyPr lIns="102825" tIns="102825" rIns="102825" bIns="1028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257704" y="925091"/>
            <a:ext cx="7044299" cy="1190699"/>
          </a:xfrm>
          <a:prstGeom prst="rect">
            <a:avLst/>
          </a:prstGeom>
        </p:spPr>
        <p:txBody>
          <a:bodyPr lIns="102825" tIns="102825" rIns="102825" bIns="1028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sldNum" idx="12"/>
          </p:nvPr>
        </p:nvSpPr>
        <p:spPr>
          <a:xfrm>
            <a:off x="7004788" y="9693616"/>
            <a:ext cx="453599" cy="818100"/>
          </a:xfrm>
          <a:prstGeom prst="rect">
            <a:avLst/>
          </a:prstGeom>
        </p:spPr>
        <p:txBody>
          <a:bodyPr lIns="102825" tIns="102825" rIns="102825" bIns="1028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257704" y="1154947"/>
            <a:ext cx="2321699" cy="1570799"/>
          </a:xfrm>
          <a:prstGeom prst="rect">
            <a:avLst/>
          </a:prstGeom>
        </p:spPr>
        <p:txBody>
          <a:bodyPr lIns="102825" tIns="102825" rIns="102825" bIns="102825" anchor="b" anchorCtr="0"/>
          <a:lstStyle>
            <a:lvl1pPr lvl="0">
              <a:spcBef>
                <a:spcPts val="0"/>
              </a:spcBef>
              <a:buSzPct val="100000"/>
              <a:defRPr sz="2700"/>
            </a:lvl1pPr>
            <a:lvl2pPr lvl="1">
              <a:spcBef>
                <a:spcPts val="0"/>
              </a:spcBef>
              <a:buSzPct val="100000"/>
              <a:defRPr sz="2700"/>
            </a:lvl2pPr>
            <a:lvl3pPr lvl="2">
              <a:spcBef>
                <a:spcPts val="0"/>
              </a:spcBef>
              <a:buSzPct val="100000"/>
              <a:defRPr sz="2700"/>
            </a:lvl3pPr>
            <a:lvl4pPr lvl="3">
              <a:spcBef>
                <a:spcPts val="0"/>
              </a:spcBef>
              <a:buSzPct val="100000"/>
              <a:defRPr sz="2700"/>
            </a:lvl4pPr>
            <a:lvl5pPr lvl="4">
              <a:spcBef>
                <a:spcPts val="0"/>
              </a:spcBef>
              <a:buSzPct val="100000"/>
              <a:defRPr sz="2700"/>
            </a:lvl5pPr>
            <a:lvl6pPr lvl="5">
              <a:spcBef>
                <a:spcPts val="0"/>
              </a:spcBef>
              <a:buSzPct val="100000"/>
              <a:defRPr sz="2700"/>
            </a:lvl6pPr>
            <a:lvl7pPr lvl="6">
              <a:spcBef>
                <a:spcPts val="0"/>
              </a:spcBef>
              <a:buSzPct val="100000"/>
              <a:defRPr sz="2700"/>
            </a:lvl7pPr>
            <a:lvl8pPr lvl="7">
              <a:spcBef>
                <a:spcPts val="0"/>
              </a:spcBef>
              <a:buSzPct val="100000"/>
              <a:defRPr sz="2700"/>
            </a:lvl8pPr>
            <a:lvl9pPr lvl="8">
              <a:spcBef>
                <a:spcPts val="0"/>
              </a:spcBef>
              <a:buSzPct val="100000"/>
              <a:defRPr sz="2700"/>
            </a:lvl9pPr>
          </a:lstStyle>
          <a:p>
            <a:endParaRPr/>
          </a:p>
        </p:txBody>
      </p:sp>
      <p:sp>
        <p:nvSpPr>
          <p:cNvPr id="29" name="Shape 29"/>
          <p:cNvSpPr txBox="1">
            <a:spLocks noGrp="1"/>
          </p:cNvSpPr>
          <p:nvPr>
            <p:ph type="body" idx="1"/>
          </p:nvPr>
        </p:nvSpPr>
        <p:spPr>
          <a:xfrm>
            <a:off x="257704" y="2888617"/>
            <a:ext cx="2321699" cy="6609299"/>
          </a:xfrm>
          <a:prstGeom prst="rect">
            <a:avLst/>
          </a:prstGeom>
        </p:spPr>
        <p:txBody>
          <a:bodyPr lIns="102825" tIns="102825" rIns="102825" bIns="102825" anchor="t" anchorCtr="0"/>
          <a:lstStyle>
            <a:lvl1pPr lvl="0">
              <a:spcBef>
                <a:spcPts val="0"/>
              </a:spcBef>
              <a:buSzPct val="100000"/>
              <a:defRPr sz="1300"/>
            </a:lvl1pPr>
            <a:lvl2pPr lvl="1">
              <a:spcBef>
                <a:spcPts val="0"/>
              </a:spcBef>
              <a:buSzPct val="100000"/>
              <a:defRPr sz="1300"/>
            </a:lvl2pPr>
            <a:lvl3pPr lvl="2">
              <a:spcBef>
                <a:spcPts val="0"/>
              </a:spcBef>
              <a:buSzPct val="100000"/>
              <a:defRPr sz="1300"/>
            </a:lvl3pPr>
            <a:lvl4pPr lvl="3">
              <a:spcBef>
                <a:spcPts val="0"/>
              </a:spcBef>
              <a:buSzPct val="100000"/>
              <a:defRPr sz="1300"/>
            </a:lvl4pPr>
            <a:lvl5pPr lvl="4">
              <a:spcBef>
                <a:spcPts val="0"/>
              </a:spcBef>
              <a:buSzPct val="100000"/>
              <a:defRPr sz="1300"/>
            </a:lvl5pPr>
            <a:lvl6pPr lvl="5">
              <a:spcBef>
                <a:spcPts val="0"/>
              </a:spcBef>
              <a:buSzPct val="100000"/>
              <a:defRPr sz="1300"/>
            </a:lvl6pPr>
            <a:lvl7pPr lvl="6">
              <a:spcBef>
                <a:spcPts val="0"/>
              </a:spcBef>
              <a:buSzPct val="100000"/>
              <a:defRPr sz="1300"/>
            </a:lvl7pPr>
            <a:lvl8pPr lvl="7">
              <a:spcBef>
                <a:spcPts val="0"/>
              </a:spcBef>
              <a:buSzPct val="100000"/>
              <a:defRPr sz="1300"/>
            </a:lvl8pPr>
            <a:lvl9pPr lvl="8">
              <a:spcBef>
                <a:spcPts val="0"/>
              </a:spcBef>
              <a:buSzPct val="100000"/>
              <a:defRPr sz="1300"/>
            </a:lvl9pPr>
          </a:lstStyle>
          <a:p>
            <a:endParaRPr/>
          </a:p>
        </p:txBody>
      </p:sp>
      <p:sp>
        <p:nvSpPr>
          <p:cNvPr id="30" name="Shape 30"/>
          <p:cNvSpPr txBox="1">
            <a:spLocks noGrp="1"/>
          </p:cNvSpPr>
          <p:nvPr>
            <p:ph type="sldNum" idx="12"/>
          </p:nvPr>
        </p:nvSpPr>
        <p:spPr>
          <a:xfrm>
            <a:off x="7004788" y="9693616"/>
            <a:ext cx="453599" cy="818100"/>
          </a:xfrm>
          <a:prstGeom prst="rect">
            <a:avLst/>
          </a:prstGeom>
        </p:spPr>
        <p:txBody>
          <a:bodyPr lIns="102825" tIns="102825" rIns="102825" bIns="1028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Main poi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05324" y="935744"/>
            <a:ext cx="5264999" cy="8503799"/>
          </a:xfrm>
          <a:prstGeom prst="rect">
            <a:avLst/>
          </a:prstGeom>
        </p:spPr>
        <p:txBody>
          <a:bodyPr lIns="102825" tIns="102825" rIns="102825" bIns="102825" anchor="ctr" anchorCtr="0"/>
          <a:lstStyle>
            <a:lvl1pPr lvl="0">
              <a:spcBef>
                <a:spcPts val="0"/>
              </a:spcBef>
              <a:buSzPct val="100000"/>
              <a:defRPr sz="5400"/>
            </a:lvl1pPr>
            <a:lvl2pPr lvl="1">
              <a:spcBef>
                <a:spcPts val="0"/>
              </a:spcBef>
              <a:buSzPct val="100000"/>
              <a:defRPr sz="5400"/>
            </a:lvl2pPr>
            <a:lvl3pPr lvl="2">
              <a:spcBef>
                <a:spcPts val="0"/>
              </a:spcBef>
              <a:buSzPct val="100000"/>
              <a:defRPr sz="5400"/>
            </a:lvl3pPr>
            <a:lvl4pPr lvl="3">
              <a:spcBef>
                <a:spcPts val="0"/>
              </a:spcBef>
              <a:buSzPct val="100000"/>
              <a:defRPr sz="5400"/>
            </a:lvl4pPr>
            <a:lvl5pPr lvl="4">
              <a:spcBef>
                <a:spcPts val="0"/>
              </a:spcBef>
              <a:buSzPct val="100000"/>
              <a:defRPr sz="5400"/>
            </a:lvl5pPr>
            <a:lvl6pPr lvl="5">
              <a:spcBef>
                <a:spcPts val="0"/>
              </a:spcBef>
              <a:buSzPct val="100000"/>
              <a:defRPr sz="5400"/>
            </a:lvl6pPr>
            <a:lvl7pPr lvl="6">
              <a:spcBef>
                <a:spcPts val="0"/>
              </a:spcBef>
              <a:buSzPct val="100000"/>
              <a:defRPr sz="5400"/>
            </a:lvl7pPr>
            <a:lvl8pPr lvl="7">
              <a:spcBef>
                <a:spcPts val="0"/>
              </a:spcBef>
              <a:buSzPct val="100000"/>
              <a:defRPr sz="5400"/>
            </a:lvl8pPr>
            <a:lvl9pPr lvl="8">
              <a:spcBef>
                <a:spcPts val="0"/>
              </a:spcBef>
              <a:buSzPct val="100000"/>
              <a:defRPr sz="5400"/>
            </a:lvl9pPr>
          </a:lstStyle>
          <a:p>
            <a:endParaRPr/>
          </a:p>
        </p:txBody>
      </p:sp>
      <p:sp>
        <p:nvSpPr>
          <p:cNvPr id="33" name="Shape 33"/>
          <p:cNvSpPr txBox="1">
            <a:spLocks noGrp="1"/>
          </p:cNvSpPr>
          <p:nvPr>
            <p:ph type="sldNum" idx="12"/>
          </p:nvPr>
        </p:nvSpPr>
        <p:spPr>
          <a:xfrm>
            <a:off x="7004788" y="9693616"/>
            <a:ext cx="453599" cy="818100"/>
          </a:xfrm>
          <a:prstGeom prst="rect">
            <a:avLst/>
          </a:prstGeom>
        </p:spPr>
        <p:txBody>
          <a:bodyPr lIns="102825" tIns="102825" rIns="102825" bIns="1028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4"/>
        <p:cNvGrpSpPr/>
        <p:nvPr/>
      </p:nvGrpSpPr>
      <p:grpSpPr>
        <a:xfrm>
          <a:off x="0" y="0"/>
          <a:ext cx="0" cy="0"/>
          <a:chOff x="0" y="0"/>
          <a:chExt cx="0" cy="0"/>
        </a:xfrm>
      </p:grpSpPr>
      <p:sp>
        <p:nvSpPr>
          <p:cNvPr id="35" name="Shape 35"/>
          <p:cNvSpPr/>
          <p:nvPr/>
        </p:nvSpPr>
        <p:spPr>
          <a:xfrm>
            <a:off x="3780000" y="-259"/>
            <a:ext cx="3779999" cy="10691999"/>
          </a:xfrm>
          <a:prstGeom prst="rect">
            <a:avLst/>
          </a:prstGeom>
          <a:solidFill>
            <a:schemeClr val="lt2"/>
          </a:solidFill>
          <a:ln>
            <a:noFill/>
          </a:ln>
        </p:spPr>
        <p:txBody>
          <a:bodyPr lIns="102825" tIns="102825" rIns="102825" bIns="102825" anchor="ctr" anchorCtr="0">
            <a:noAutofit/>
          </a:bodyPr>
          <a:lstStyle/>
          <a:p>
            <a:pPr lvl="0">
              <a:spcBef>
                <a:spcPts val="0"/>
              </a:spcBef>
              <a:buNone/>
            </a:pPr>
            <a:endParaRPr/>
          </a:p>
        </p:txBody>
      </p:sp>
      <p:sp>
        <p:nvSpPr>
          <p:cNvPr id="36" name="Shape 36"/>
          <p:cNvSpPr txBox="1">
            <a:spLocks noGrp="1"/>
          </p:cNvSpPr>
          <p:nvPr>
            <p:ph type="title"/>
          </p:nvPr>
        </p:nvSpPr>
        <p:spPr>
          <a:xfrm>
            <a:off x="219507" y="2563450"/>
            <a:ext cx="3344399" cy="3081299"/>
          </a:xfrm>
          <a:prstGeom prst="rect">
            <a:avLst/>
          </a:prstGeom>
        </p:spPr>
        <p:txBody>
          <a:bodyPr lIns="102825" tIns="102825" rIns="102825" bIns="102825" anchor="b" anchorCtr="0"/>
          <a:lstStyle>
            <a:lvl1pPr lvl="0" algn="ctr">
              <a:spcBef>
                <a:spcPts val="0"/>
              </a:spcBef>
              <a:buSzPct val="100000"/>
              <a:defRPr sz="4700"/>
            </a:lvl1pPr>
            <a:lvl2pPr lvl="1" algn="ctr">
              <a:spcBef>
                <a:spcPts val="0"/>
              </a:spcBef>
              <a:buSzPct val="100000"/>
              <a:defRPr sz="4700"/>
            </a:lvl2pPr>
            <a:lvl3pPr lvl="2" algn="ctr">
              <a:spcBef>
                <a:spcPts val="0"/>
              </a:spcBef>
              <a:buSzPct val="100000"/>
              <a:defRPr sz="4700"/>
            </a:lvl3pPr>
            <a:lvl4pPr lvl="3" algn="ctr">
              <a:spcBef>
                <a:spcPts val="0"/>
              </a:spcBef>
              <a:buSzPct val="100000"/>
              <a:defRPr sz="4700"/>
            </a:lvl4pPr>
            <a:lvl5pPr lvl="4" algn="ctr">
              <a:spcBef>
                <a:spcPts val="0"/>
              </a:spcBef>
              <a:buSzPct val="100000"/>
              <a:defRPr sz="4700"/>
            </a:lvl5pPr>
            <a:lvl6pPr lvl="5" algn="ctr">
              <a:spcBef>
                <a:spcPts val="0"/>
              </a:spcBef>
              <a:buSzPct val="100000"/>
              <a:defRPr sz="4700"/>
            </a:lvl6pPr>
            <a:lvl7pPr lvl="6" algn="ctr">
              <a:spcBef>
                <a:spcPts val="0"/>
              </a:spcBef>
              <a:buSzPct val="100000"/>
              <a:defRPr sz="4700"/>
            </a:lvl7pPr>
            <a:lvl8pPr lvl="7" algn="ctr">
              <a:spcBef>
                <a:spcPts val="0"/>
              </a:spcBef>
              <a:buSzPct val="100000"/>
              <a:defRPr sz="4700"/>
            </a:lvl8pPr>
            <a:lvl9pPr lvl="8" algn="ctr">
              <a:spcBef>
                <a:spcPts val="0"/>
              </a:spcBef>
              <a:buSzPct val="100000"/>
              <a:defRPr sz="4700"/>
            </a:lvl9pPr>
          </a:lstStyle>
          <a:p>
            <a:endParaRPr/>
          </a:p>
        </p:txBody>
      </p:sp>
      <p:sp>
        <p:nvSpPr>
          <p:cNvPr id="37" name="Shape 37"/>
          <p:cNvSpPr txBox="1">
            <a:spLocks noGrp="1"/>
          </p:cNvSpPr>
          <p:nvPr>
            <p:ph type="subTitle" idx="1"/>
          </p:nvPr>
        </p:nvSpPr>
        <p:spPr>
          <a:xfrm>
            <a:off x="219507" y="5826864"/>
            <a:ext cx="3344399" cy="2567399"/>
          </a:xfrm>
          <a:prstGeom prst="rect">
            <a:avLst/>
          </a:prstGeom>
        </p:spPr>
        <p:txBody>
          <a:bodyPr lIns="102825" tIns="102825" rIns="102825" bIns="102825" anchor="t" anchorCtr="0"/>
          <a:lstStyle>
            <a:lvl1pPr lvl="0" algn="ctr">
              <a:lnSpc>
                <a:spcPct val="100000"/>
              </a:lnSpc>
              <a:spcBef>
                <a:spcPts val="0"/>
              </a:spcBef>
              <a:spcAft>
                <a:spcPts val="0"/>
              </a:spcAft>
              <a:buSzPct val="100000"/>
              <a:buNone/>
              <a:defRPr sz="2400"/>
            </a:lvl1pPr>
            <a:lvl2pPr lvl="1" algn="ctr">
              <a:lnSpc>
                <a:spcPct val="100000"/>
              </a:lnSpc>
              <a:spcBef>
                <a:spcPts val="0"/>
              </a:spcBef>
              <a:spcAft>
                <a:spcPts val="0"/>
              </a:spcAft>
              <a:buSzPct val="100000"/>
              <a:buNone/>
              <a:defRPr sz="2400"/>
            </a:lvl2pPr>
            <a:lvl3pPr lvl="2" algn="ctr">
              <a:lnSpc>
                <a:spcPct val="100000"/>
              </a:lnSpc>
              <a:spcBef>
                <a:spcPts val="0"/>
              </a:spcBef>
              <a:spcAft>
                <a:spcPts val="0"/>
              </a:spcAft>
              <a:buSzPct val="100000"/>
              <a:buNone/>
              <a:defRPr sz="2400"/>
            </a:lvl3pPr>
            <a:lvl4pPr lvl="3" algn="ctr">
              <a:lnSpc>
                <a:spcPct val="100000"/>
              </a:lnSpc>
              <a:spcBef>
                <a:spcPts val="0"/>
              </a:spcBef>
              <a:spcAft>
                <a:spcPts val="0"/>
              </a:spcAft>
              <a:buSzPct val="100000"/>
              <a:buNone/>
              <a:defRPr sz="2400"/>
            </a:lvl4pPr>
            <a:lvl5pPr lvl="4" algn="ctr">
              <a:lnSpc>
                <a:spcPct val="100000"/>
              </a:lnSpc>
              <a:spcBef>
                <a:spcPts val="0"/>
              </a:spcBef>
              <a:spcAft>
                <a:spcPts val="0"/>
              </a:spcAft>
              <a:buSzPct val="100000"/>
              <a:buNone/>
              <a:defRPr sz="2400"/>
            </a:lvl5pPr>
            <a:lvl6pPr lvl="5" algn="ctr">
              <a:lnSpc>
                <a:spcPct val="100000"/>
              </a:lnSpc>
              <a:spcBef>
                <a:spcPts val="0"/>
              </a:spcBef>
              <a:spcAft>
                <a:spcPts val="0"/>
              </a:spcAft>
              <a:buSzPct val="100000"/>
              <a:buNone/>
              <a:defRPr sz="2400"/>
            </a:lvl6pPr>
            <a:lvl7pPr lvl="6" algn="ctr">
              <a:lnSpc>
                <a:spcPct val="100000"/>
              </a:lnSpc>
              <a:spcBef>
                <a:spcPts val="0"/>
              </a:spcBef>
              <a:spcAft>
                <a:spcPts val="0"/>
              </a:spcAft>
              <a:buSzPct val="100000"/>
              <a:buNone/>
              <a:defRPr sz="2400"/>
            </a:lvl7pPr>
            <a:lvl8pPr lvl="7" algn="ctr">
              <a:lnSpc>
                <a:spcPct val="100000"/>
              </a:lnSpc>
              <a:spcBef>
                <a:spcPts val="0"/>
              </a:spcBef>
              <a:spcAft>
                <a:spcPts val="0"/>
              </a:spcAft>
              <a:buSzPct val="100000"/>
              <a:buNone/>
              <a:defRPr sz="2400"/>
            </a:lvl8pPr>
            <a:lvl9pPr lvl="8" algn="ctr">
              <a:lnSpc>
                <a:spcPct val="100000"/>
              </a:lnSpc>
              <a:spcBef>
                <a:spcPts val="0"/>
              </a:spcBef>
              <a:spcAft>
                <a:spcPts val="0"/>
              </a:spcAft>
              <a:buSzPct val="100000"/>
              <a:buNone/>
              <a:defRPr sz="2400"/>
            </a:lvl9pPr>
          </a:lstStyle>
          <a:p>
            <a:endParaRPr/>
          </a:p>
        </p:txBody>
      </p:sp>
      <p:sp>
        <p:nvSpPr>
          <p:cNvPr id="38" name="Shape 38"/>
          <p:cNvSpPr txBox="1">
            <a:spLocks noGrp="1"/>
          </p:cNvSpPr>
          <p:nvPr>
            <p:ph type="body" idx="2"/>
          </p:nvPr>
        </p:nvSpPr>
        <p:spPr>
          <a:xfrm>
            <a:off x="4083838" y="1505163"/>
            <a:ext cx="3172500" cy="7681200"/>
          </a:xfrm>
          <a:prstGeom prst="rect">
            <a:avLst/>
          </a:prstGeom>
        </p:spPr>
        <p:txBody>
          <a:bodyPr lIns="102825" tIns="102825" rIns="102825" bIns="1028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9" name="Shape 39"/>
          <p:cNvSpPr txBox="1">
            <a:spLocks noGrp="1"/>
          </p:cNvSpPr>
          <p:nvPr>
            <p:ph type="sldNum" idx="12"/>
          </p:nvPr>
        </p:nvSpPr>
        <p:spPr>
          <a:xfrm>
            <a:off x="7004788" y="9693616"/>
            <a:ext cx="453599" cy="818100"/>
          </a:xfrm>
          <a:prstGeom prst="rect">
            <a:avLst/>
          </a:prstGeom>
        </p:spPr>
        <p:txBody>
          <a:bodyPr lIns="102825" tIns="102825" rIns="102825" bIns="1028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ption">
    <p:spTree>
      <p:nvGrpSpPr>
        <p:cNvPr id="1" name="Shape 40"/>
        <p:cNvGrpSpPr/>
        <p:nvPr/>
      </p:nvGrpSpPr>
      <p:grpSpPr>
        <a:xfrm>
          <a:off x="0" y="0"/>
          <a:ext cx="0" cy="0"/>
          <a:chOff x="0" y="0"/>
          <a:chExt cx="0" cy="0"/>
        </a:xfrm>
      </p:grpSpPr>
      <p:sp>
        <p:nvSpPr>
          <p:cNvPr id="41" name="Shape 41"/>
          <p:cNvSpPr txBox="1">
            <a:spLocks noGrp="1"/>
          </p:cNvSpPr>
          <p:nvPr>
            <p:ph type="body" idx="1"/>
          </p:nvPr>
        </p:nvSpPr>
        <p:spPr>
          <a:xfrm>
            <a:off x="257704" y="8794265"/>
            <a:ext cx="4959600" cy="1257899"/>
          </a:xfrm>
          <a:prstGeom prst="rect">
            <a:avLst/>
          </a:prstGeom>
        </p:spPr>
        <p:txBody>
          <a:bodyPr lIns="102825" tIns="102825" rIns="102825" bIns="102825" anchor="ctr" anchorCtr="0"/>
          <a:lstStyle>
            <a:lvl1pPr lvl="0">
              <a:lnSpc>
                <a:spcPct val="100000"/>
              </a:lnSpc>
              <a:spcBef>
                <a:spcPts val="0"/>
              </a:spcBef>
              <a:spcAft>
                <a:spcPts val="0"/>
              </a:spcAft>
              <a:buNone/>
              <a:defRPr/>
            </a:lvl1pPr>
          </a:lstStyle>
          <a:p>
            <a:endParaRPr/>
          </a:p>
        </p:txBody>
      </p:sp>
      <p:sp>
        <p:nvSpPr>
          <p:cNvPr id="42" name="Shape 42"/>
          <p:cNvSpPr txBox="1">
            <a:spLocks noGrp="1"/>
          </p:cNvSpPr>
          <p:nvPr>
            <p:ph type="sldNum" idx="12"/>
          </p:nvPr>
        </p:nvSpPr>
        <p:spPr>
          <a:xfrm>
            <a:off x="7004788" y="9693616"/>
            <a:ext cx="453599" cy="818100"/>
          </a:xfrm>
          <a:prstGeom prst="rect">
            <a:avLst/>
          </a:prstGeom>
        </p:spPr>
        <p:txBody>
          <a:bodyPr lIns="102825" tIns="102825" rIns="102825" bIns="1028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ig number">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257704" y="2299346"/>
            <a:ext cx="7044299" cy="4081799"/>
          </a:xfrm>
          <a:prstGeom prst="rect">
            <a:avLst/>
          </a:prstGeom>
        </p:spPr>
        <p:txBody>
          <a:bodyPr lIns="102825" tIns="102825" rIns="102825" bIns="102825" anchor="b" anchorCtr="0"/>
          <a:lstStyle>
            <a:lvl1pPr lvl="0" algn="ctr">
              <a:spcBef>
                <a:spcPts val="0"/>
              </a:spcBef>
              <a:buSzPct val="100000"/>
              <a:defRPr sz="13500"/>
            </a:lvl1pPr>
            <a:lvl2pPr lvl="1" algn="ctr">
              <a:spcBef>
                <a:spcPts val="0"/>
              </a:spcBef>
              <a:buSzPct val="100000"/>
              <a:defRPr sz="13500"/>
            </a:lvl2pPr>
            <a:lvl3pPr lvl="2" algn="ctr">
              <a:spcBef>
                <a:spcPts val="0"/>
              </a:spcBef>
              <a:buSzPct val="100000"/>
              <a:defRPr sz="13500"/>
            </a:lvl3pPr>
            <a:lvl4pPr lvl="3" algn="ctr">
              <a:spcBef>
                <a:spcPts val="0"/>
              </a:spcBef>
              <a:buSzPct val="100000"/>
              <a:defRPr sz="13500"/>
            </a:lvl4pPr>
            <a:lvl5pPr lvl="4" algn="ctr">
              <a:spcBef>
                <a:spcPts val="0"/>
              </a:spcBef>
              <a:buSzPct val="100000"/>
              <a:defRPr sz="13500"/>
            </a:lvl5pPr>
            <a:lvl6pPr lvl="5" algn="ctr">
              <a:spcBef>
                <a:spcPts val="0"/>
              </a:spcBef>
              <a:buSzPct val="100000"/>
              <a:defRPr sz="13500"/>
            </a:lvl6pPr>
            <a:lvl7pPr lvl="6" algn="ctr">
              <a:spcBef>
                <a:spcPts val="0"/>
              </a:spcBef>
              <a:buSzPct val="100000"/>
              <a:defRPr sz="13500"/>
            </a:lvl7pPr>
            <a:lvl8pPr lvl="7" algn="ctr">
              <a:spcBef>
                <a:spcPts val="0"/>
              </a:spcBef>
              <a:buSzPct val="100000"/>
              <a:defRPr sz="13500"/>
            </a:lvl8pPr>
            <a:lvl9pPr lvl="8" algn="ctr">
              <a:spcBef>
                <a:spcPts val="0"/>
              </a:spcBef>
              <a:buSzPct val="100000"/>
              <a:defRPr sz="13500"/>
            </a:lvl9pPr>
          </a:lstStyle>
          <a:p>
            <a:endParaRPr/>
          </a:p>
        </p:txBody>
      </p:sp>
      <p:sp>
        <p:nvSpPr>
          <p:cNvPr id="45" name="Shape 45"/>
          <p:cNvSpPr txBox="1">
            <a:spLocks noGrp="1"/>
          </p:cNvSpPr>
          <p:nvPr>
            <p:ph type="body" idx="1"/>
          </p:nvPr>
        </p:nvSpPr>
        <p:spPr>
          <a:xfrm>
            <a:off x="257704" y="6552656"/>
            <a:ext cx="7044299" cy="2703900"/>
          </a:xfrm>
          <a:prstGeom prst="rect">
            <a:avLst/>
          </a:prstGeom>
        </p:spPr>
        <p:txBody>
          <a:bodyPr lIns="102825" tIns="102825" rIns="102825" bIns="1028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6" name="Shape 46"/>
          <p:cNvSpPr txBox="1">
            <a:spLocks noGrp="1"/>
          </p:cNvSpPr>
          <p:nvPr>
            <p:ph type="sldNum" idx="12"/>
          </p:nvPr>
        </p:nvSpPr>
        <p:spPr>
          <a:xfrm>
            <a:off x="7004788" y="9693616"/>
            <a:ext cx="453599" cy="818100"/>
          </a:xfrm>
          <a:prstGeom prst="rect">
            <a:avLst/>
          </a:prstGeom>
        </p:spPr>
        <p:txBody>
          <a:bodyPr lIns="102825" tIns="102825" rIns="102825" bIns="1028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257704" y="925091"/>
            <a:ext cx="7044299" cy="1190699"/>
          </a:xfrm>
          <a:prstGeom prst="rect">
            <a:avLst/>
          </a:prstGeom>
          <a:noFill/>
          <a:ln>
            <a:noFill/>
          </a:ln>
        </p:spPr>
        <p:txBody>
          <a:bodyPr lIns="102825" tIns="102825" rIns="102825" bIns="102825" anchor="t" anchorCtr="0"/>
          <a:lstStyle>
            <a:lvl1pPr lvl="0">
              <a:spcBef>
                <a:spcPts val="0"/>
              </a:spcBef>
              <a:buClr>
                <a:schemeClr val="dk1"/>
              </a:buClr>
              <a:buSzPct val="100000"/>
              <a:buNone/>
              <a:defRPr sz="3100">
                <a:solidFill>
                  <a:schemeClr val="dk1"/>
                </a:solidFill>
              </a:defRPr>
            </a:lvl1pPr>
            <a:lvl2pPr lvl="1">
              <a:spcBef>
                <a:spcPts val="0"/>
              </a:spcBef>
              <a:buClr>
                <a:schemeClr val="dk1"/>
              </a:buClr>
              <a:buSzPct val="100000"/>
              <a:buNone/>
              <a:defRPr sz="3100">
                <a:solidFill>
                  <a:schemeClr val="dk1"/>
                </a:solidFill>
              </a:defRPr>
            </a:lvl2pPr>
            <a:lvl3pPr lvl="2">
              <a:spcBef>
                <a:spcPts val="0"/>
              </a:spcBef>
              <a:buClr>
                <a:schemeClr val="dk1"/>
              </a:buClr>
              <a:buSzPct val="100000"/>
              <a:buNone/>
              <a:defRPr sz="3100">
                <a:solidFill>
                  <a:schemeClr val="dk1"/>
                </a:solidFill>
              </a:defRPr>
            </a:lvl3pPr>
            <a:lvl4pPr lvl="3">
              <a:spcBef>
                <a:spcPts val="0"/>
              </a:spcBef>
              <a:buClr>
                <a:schemeClr val="dk1"/>
              </a:buClr>
              <a:buSzPct val="100000"/>
              <a:buNone/>
              <a:defRPr sz="3100">
                <a:solidFill>
                  <a:schemeClr val="dk1"/>
                </a:solidFill>
              </a:defRPr>
            </a:lvl4pPr>
            <a:lvl5pPr lvl="4">
              <a:spcBef>
                <a:spcPts val="0"/>
              </a:spcBef>
              <a:buClr>
                <a:schemeClr val="dk1"/>
              </a:buClr>
              <a:buSzPct val="100000"/>
              <a:buNone/>
              <a:defRPr sz="3100">
                <a:solidFill>
                  <a:schemeClr val="dk1"/>
                </a:solidFill>
              </a:defRPr>
            </a:lvl5pPr>
            <a:lvl6pPr lvl="5">
              <a:spcBef>
                <a:spcPts val="0"/>
              </a:spcBef>
              <a:buClr>
                <a:schemeClr val="dk1"/>
              </a:buClr>
              <a:buSzPct val="100000"/>
              <a:buNone/>
              <a:defRPr sz="3100">
                <a:solidFill>
                  <a:schemeClr val="dk1"/>
                </a:solidFill>
              </a:defRPr>
            </a:lvl6pPr>
            <a:lvl7pPr lvl="6">
              <a:spcBef>
                <a:spcPts val="0"/>
              </a:spcBef>
              <a:buClr>
                <a:schemeClr val="dk1"/>
              </a:buClr>
              <a:buSzPct val="100000"/>
              <a:buNone/>
              <a:defRPr sz="3100">
                <a:solidFill>
                  <a:schemeClr val="dk1"/>
                </a:solidFill>
              </a:defRPr>
            </a:lvl7pPr>
            <a:lvl8pPr lvl="7">
              <a:spcBef>
                <a:spcPts val="0"/>
              </a:spcBef>
              <a:buClr>
                <a:schemeClr val="dk1"/>
              </a:buClr>
              <a:buSzPct val="100000"/>
              <a:buNone/>
              <a:defRPr sz="3100">
                <a:solidFill>
                  <a:schemeClr val="dk1"/>
                </a:solidFill>
              </a:defRPr>
            </a:lvl8pPr>
            <a:lvl9pPr lvl="8">
              <a:spcBef>
                <a:spcPts val="0"/>
              </a:spcBef>
              <a:buClr>
                <a:schemeClr val="dk1"/>
              </a:buClr>
              <a:buSzPct val="100000"/>
              <a:buNone/>
              <a:defRPr sz="3100">
                <a:solidFill>
                  <a:schemeClr val="dk1"/>
                </a:solidFill>
              </a:defRPr>
            </a:lvl9pPr>
          </a:lstStyle>
          <a:p>
            <a:endParaRPr/>
          </a:p>
        </p:txBody>
      </p:sp>
      <p:sp>
        <p:nvSpPr>
          <p:cNvPr id="7" name="Shape 7"/>
          <p:cNvSpPr txBox="1">
            <a:spLocks noGrp="1"/>
          </p:cNvSpPr>
          <p:nvPr>
            <p:ph type="body" idx="1"/>
          </p:nvPr>
        </p:nvSpPr>
        <p:spPr>
          <a:xfrm>
            <a:off x="257704" y="2395696"/>
            <a:ext cx="7044299" cy="7101599"/>
          </a:xfrm>
          <a:prstGeom prst="rect">
            <a:avLst/>
          </a:prstGeom>
          <a:noFill/>
          <a:ln>
            <a:noFill/>
          </a:ln>
        </p:spPr>
        <p:txBody>
          <a:bodyPr lIns="102825" tIns="102825" rIns="102825" bIns="102825" anchor="t" anchorCtr="0"/>
          <a:lstStyle>
            <a:lvl1pPr lvl="0">
              <a:lnSpc>
                <a:spcPct val="115000"/>
              </a:lnSpc>
              <a:spcBef>
                <a:spcPts val="0"/>
              </a:spcBef>
              <a:spcAft>
                <a:spcPts val="1800"/>
              </a:spcAft>
              <a:buClr>
                <a:schemeClr val="dk2"/>
              </a:buClr>
              <a:buSzPct val="100000"/>
              <a:defRPr sz="2000">
                <a:solidFill>
                  <a:schemeClr val="dk2"/>
                </a:solidFill>
              </a:defRPr>
            </a:lvl1pPr>
            <a:lvl2pPr lvl="1">
              <a:lnSpc>
                <a:spcPct val="115000"/>
              </a:lnSpc>
              <a:spcBef>
                <a:spcPts val="0"/>
              </a:spcBef>
              <a:spcAft>
                <a:spcPts val="1800"/>
              </a:spcAft>
              <a:buClr>
                <a:schemeClr val="dk2"/>
              </a:buClr>
              <a:buSzPct val="100000"/>
              <a:defRPr sz="1600">
                <a:solidFill>
                  <a:schemeClr val="dk2"/>
                </a:solidFill>
              </a:defRPr>
            </a:lvl2pPr>
            <a:lvl3pPr lvl="2">
              <a:lnSpc>
                <a:spcPct val="115000"/>
              </a:lnSpc>
              <a:spcBef>
                <a:spcPts val="0"/>
              </a:spcBef>
              <a:spcAft>
                <a:spcPts val="1800"/>
              </a:spcAft>
              <a:buClr>
                <a:schemeClr val="dk2"/>
              </a:buClr>
              <a:buSzPct val="100000"/>
              <a:defRPr sz="1600">
                <a:solidFill>
                  <a:schemeClr val="dk2"/>
                </a:solidFill>
              </a:defRPr>
            </a:lvl3pPr>
            <a:lvl4pPr lvl="3">
              <a:lnSpc>
                <a:spcPct val="115000"/>
              </a:lnSpc>
              <a:spcBef>
                <a:spcPts val="0"/>
              </a:spcBef>
              <a:spcAft>
                <a:spcPts val="1800"/>
              </a:spcAft>
              <a:buClr>
                <a:schemeClr val="dk2"/>
              </a:buClr>
              <a:buSzPct val="100000"/>
              <a:defRPr sz="1600">
                <a:solidFill>
                  <a:schemeClr val="dk2"/>
                </a:solidFill>
              </a:defRPr>
            </a:lvl4pPr>
            <a:lvl5pPr lvl="4">
              <a:lnSpc>
                <a:spcPct val="115000"/>
              </a:lnSpc>
              <a:spcBef>
                <a:spcPts val="0"/>
              </a:spcBef>
              <a:spcAft>
                <a:spcPts val="1800"/>
              </a:spcAft>
              <a:buClr>
                <a:schemeClr val="dk2"/>
              </a:buClr>
              <a:buSzPct val="100000"/>
              <a:defRPr sz="1600">
                <a:solidFill>
                  <a:schemeClr val="dk2"/>
                </a:solidFill>
              </a:defRPr>
            </a:lvl5pPr>
            <a:lvl6pPr lvl="5">
              <a:lnSpc>
                <a:spcPct val="115000"/>
              </a:lnSpc>
              <a:spcBef>
                <a:spcPts val="0"/>
              </a:spcBef>
              <a:spcAft>
                <a:spcPts val="1800"/>
              </a:spcAft>
              <a:buClr>
                <a:schemeClr val="dk2"/>
              </a:buClr>
              <a:buSzPct val="100000"/>
              <a:defRPr sz="1600">
                <a:solidFill>
                  <a:schemeClr val="dk2"/>
                </a:solidFill>
              </a:defRPr>
            </a:lvl6pPr>
            <a:lvl7pPr lvl="6">
              <a:lnSpc>
                <a:spcPct val="115000"/>
              </a:lnSpc>
              <a:spcBef>
                <a:spcPts val="0"/>
              </a:spcBef>
              <a:spcAft>
                <a:spcPts val="1800"/>
              </a:spcAft>
              <a:buClr>
                <a:schemeClr val="dk2"/>
              </a:buClr>
              <a:buSzPct val="100000"/>
              <a:defRPr sz="1600">
                <a:solidFill>
                  <a:schemeClr val="dk2"/>
                </a:solidFill>
              </a:defRPr>
            </a:lvl7pPr>
            <a:lvl8pPr lvl="7">
              <a:lnSpc>
                <a:spcPct val="115000"/>
              </a:lnSpc>
              <a:spcBef>
                <a:spcPts val="0"/>
              </a:spcBef>
              <a:spcAft>
                <a:spcPts val="1800"/>
              </a:spcAft>
              <a:buClr>
                <a:schemeClr val="dk2"/>
              </a:buClr>
              <a:buSzPct val="100000"/>
              <a:defRPr sz="1600">
                <a:solidFill>
                  <a:schemeClr val="dk2"/>
                </a:solidFill>
              </a:defRPr>
            </a:lvl8pPr>
            <a:lvl9pPr lvl="8">
              <a:lnSpc>
                <a:spcPct val="115000"/>
              </a:lnSpc>
              <a:spcBef>
                <a:spcPts val="0"/>
              </a:spcBef>
              <a:spcAft>
                <a:spcPts val="1800"/>
              </a:spcAft>
              <a:buClr>
                <a:schemeClr val="dk2"/>
              </a:buClr>
              <a:buSzPct val="100000"/>
              <a:defRPr sz="1600">
                <a:solidFill>
                  <a:schemeClr val="dk2"/>
                </a:solidFill>
              </a:defRPr>
            </a:lvl9pPr>
          </a:lstStyle>
          <a:p>
            <a:endParaRPr/>
          </a:p>
        </p:txBody>
      </p:sp>
      <p:sp>
        <p:nvSpPr>
          <p:cNvPr id="8" name="Shape 8"/>
          <p:cNvSpPr txBox="1">
            <a:spLocks noGrp="1"/>
          </p:cNvSpPr>
          <p:nvPr>
            <p:ph type="sldNum" idx="12"/>
          </p:nvPr>
        </p:nvSpPr>
        <p:spPr>
          <a:xfrm>
            <a:off x="7004788" y="9693616"/>
            <a:ext cx="453599" cy="818100"/>
          </a:xfrm>
          <a:prstGeom prst="rect">
            <a:avLst/>
          </a:prstGeom>
          <a:noFill/>
          <a:ln>
            <a:noFill/>
          </a:ln>
        </p:spPr>
        <p:txBody>
          <a:bodyPr lIns="102825" tIns="102825" rIns="102825" bIns="102825" anchor="ctr" anchorCtr="0">
            <a:noAutofit/>
          </a:bodyPr>
          <a:lstStyle/>
          <a:p>
            <a:pPr lvl="0" algn="r">
              <a:spcBef>
                <a:spcPts val="0"/>
              </a:spcBef>
              <a:buNone/>
            </a:pPr>
            <a:fld id="{00000000-1234-1234-1234-123412341234}" type="slidenum">
              <a:rPr lang="en-US" sz="1100">
                <a:solidFill>
                  <a:schemeClr val="dk2"/>
                </a:solidFill>
              </a:rPr>
              <a:t>‹#›</a:t>
            </a:fld>
            <a:endParaRPr lang="en-US" sz="11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hyperlink" Target="http://www.fenland.gov.uk/"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hyperlink" Target="http://www.streetparty.org.uk/" TargetMode="External"/><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edmonton.ca/abundantcommunity" TargetMode="Externa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streetbank.com/" TargetMode="Externa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em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oleObject" Target="../embeddings/oleObject1.bin"/><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61" name="Shape 61"/>
          <p:cNvSpPr txBox="1"/>
          <p:nvPr/>
        </p:nvSpPr>
        <p:spPr>
          <a:xfrm>
            <a:off x="161969" y="4482463"/>
            <a:ext cx="7182553" cy="6667500"/>
          </a:xfrm>
          <a:prstGeom prst="rect">
            <a:avLst/>
          </a:prstGeom>
          <a:noFill/>
          <a:ln>
            <a:noFill/>
          </a:ln>
        </p:spPr>
        <p:txBody>
          <a:bodyPr lIns="102825" tIns="102825" rIns="102825" bIns="102825" anchor="ctr" anchorCtr="0">
            <a:noAutofit/>
          </a:bodyPr>
          <a:lstStyle/>
          <a:p>
            <a:pPr lvl="0" rtl="0">
              <a:spcBef>
                <a:spcPts val="0"/>
              </a:spcBef>
              <a:buClr>
                <a:schemeClr val="dk1"/>
              </a:buClr>
              <a:buSzPct val="25000"/>
              <a:buFont typeface="Arial"/>
              <a:buNone/>
            </a:pPr>
            <a:r>
              <a:rPr lang="en-US" sz="6000" b="1">
                <a:solidFill>
                  <a:srgbClr val="002060"/>
                </a:solidFill>
                <a:latin typeface="KG Small Town Southern Girl" panose="02000505000000020004" pitchFamily="2" charset="0"/>
                <a:ea typeface="Tahoma"/>
                <a:cs typeface="Tahoma"/>
                <a:sym typeface="Tahoma"/>
              </a:rPr>
              <a:t>Resilient Together </a:t>
            </a:r>
          </a:p>
          <a:p>
            <a:pPr lvl="0" rtl="0">
              <a:spcBef>
                <a:spcPts val="0"/>
              </a:spcBef>
              <a:buClr>
                <a:schemeClr val="dk1"/>
              </a:buClr>
              <a:buFont typeface="Arial"/>
              <a:buNone/>
            </a:pPr>
            <a:endParaRPr sz="3600">
              <a:solidFill>
                <a:srgbClr val="002060"/>
              </a:solidFill>
              <a:latin typeface="Titillium Web"/>
              <a:ea typeface="Titillium Web"/>
              <a:cs typeface="Titillium Web"/>
              <a:sym typeface="Titillium Web"/>
            </a:endParaRPr>
          </a:p>
          <a:p>
            <a:pPr lvl="0" rtl="0">
              <a:spcBef>
                <a:spcPts val="0"/>
              </a:spcBef>
              <a:buClr>
                <a:schemeClr val="dk1"/>
              </a:buClr>
              <a:buSzPct val="25000"/>
              <a:buFont typeface="Arial"/>
              <a:buNone/>
            </a:pPr>
            <a:endParaRPr lang="en-US" sz="3600">
              <a:solidFill>
                <a:srgbClr val="002060"/>
              </a:solidFill>
              <a:latin typeface="Street Corner"/>
              <a:ea typeface="Questrial"/>
              <a:cs typeface="Street Corner"/>
              <a:sym typeface="Questrial"/>
            </a:endParaRPr>
          </a:p>
          <a:p>
            <a:pPr lvl="0" rtl="0">
              <a:spcBef>
                <a:spcPts val="0"/>
              </a:spcBef>
              <a:buClr>
                <a:schemeClr val="dk1"/>
              </a:buClr>
              <a:buSzPct val="25000"/>
              <a:buFont typeface="Arial"/>
              <a:buNone/>
            </a:pPr>
            <a:r>
              <a:rPr lang="en-US" sz="3600">
                <a:solidFill>
                  <a:srgbClr val="002060"/>
                </a:solidFill>
                <a:latin typeface="Street Corner"/>
                <a:ea typeface="Questrial"/>
                <a:cs typeface="Street Corner"/>
                <a:sym typeface="Questrial"/>
              </a:rPr>
              <a:t>Stories from 18 people from the communities of Wisbech and Southern Fringe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559675" cy="5039783"/>
          </a:xfrm>
          <a:prstGeom prst="rect">
            <a:avLst/>
          </a:prstGeom>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 y="-21899"/>
            <a:ext cx="7559695" cy="5035732"/>
          </a:xfrm>
          <a:prstGeom prst="rect">
            <a:avLst/>
          </a:prstGeom>
        </p:spPr>
      </p:pic>
      <p:sp>
        <p:nvSpPr>
          <p:cNvPr id="118" name="Shape 118"/>
          <p:cNvSpPr/>
          <p:nvPr/>
        </p:nvSpPr>
        <p:spPr>
          <a:xfrm>
            <a:off x="680717" y="-1207583"/>
            <a:ext cx="6102300" cy="13721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700" b="0" i="0" u="none" strike="noStrike" cap="none">
                <a:solidFill>
                  <a:srgbClr val="000090"/>
                </a:solidFill>
                <a:latin typeface="Questrial"/>
                <a:ea typeface="Questrial"/>
                <a:cs typeface="Questrial"/>
                <a:sym typeface="Questrial"/>
              </a:rPr>
              <a:t>.</a:t>
            </a:r>
          </a:p>
          <a:p>
            <a:pPr marL="0" marR="0" lvl="0" indent="0" algn="l" rtl="0">
              <a:spcBef>
                <a:spcPts val="0"/>
              </a:spcBef>
              <a:buNone/>
            </a:pPr>
            <a:endParaRPr sz="1700" b="0" i="0" u="none" strike="noStrike" cap="none">
              <a:solidFill>
                <a:srgbClr val="000090"/>
              </a:solidFill>
              <a:latin typeface="Questrial"/>
              <a:ea typeface="Questrial"/>
              <a:cs typeface="Questrial"/>
              <a:sym typeface="Questrial"/>
            </a:endParaRPr>
          </a:p>
          <a:p>
            <a:pPr marL="0" marR="0" lvl="0" indent="0" algn="l" rtl="0">
              <a:spcBef>
                <a:spcPts val="0"/>
              </a:spcBef>
              <a:buNone/>
            </a:pPr>
            <a:endParaRPr sz="1700" b="0" i="0" u="none" strike="noStrike" cap="none">
              <a:solidFill>
                <a:srgbClr val="000090"/>
              </a:solidFill>
              <a:latin typeface="Questrial"/>
              <a:ea typeface="Questrial"/>
              <a:cs typeface="Questrial"/>
              <a:sym typeface="Questrial"/>
            </a:endParaRPr>
          </a:p>
        </p:txBody>
      </p:sp>
      <p:sp>
        <p:nvSpPr>
          <p:cNvPr id="119" name="Shape 119"/>
          <p:cNvSpPr/>
          <p:nvPr/>
        </p:nvSpPr>
        <p:spPr>
          <a:xfrm>
            <a:off x="485060" y="1"/>
            <a:ext cx="3885563" cy="2755900"/>
          </a:xfrm>
          <a:prstGeom prst="rect">
            <a:avLst/>
          </a:prstGeom>
          <a:noFill/>
          <a:ln>
            <a:noFill/>
          </a:ln>
        </p:spPr>
        <p:txBody>
          <a:bodyPr lIns="91425" tIns="45700" rIns="91425" bIns="45700" anchor="t" anchorCtr="0">
            <a:noAutofit/>
          </a:bodyPr>
          <a:lstStyle/>
          <a:p>
            <a:pPr lvl="0" rtl="0">
              <a:lnSpc>
                <a:spcPct val="115000"/>
              </a:lnSpc>
              <a:spcBef>
                <a:spcPts val="0"/>
              </a:spcBef>
              <a:buNone/>
            </a:pPr>
            <a:endParaRPr u="sng">
              <a:solidFill>
                <a:schemeClr val="bg1"/>
              </a:solidFill>
              <a:latin typeface="Street Corner" panose="02000400000000000000" pitchFamily="2" charset="0"/>
              <a:ea typeface="Questrial"/>
              <a:cs typeface="Questrial"/>
              <a:sym typeface="Questrial"/>
            </a:endParaRPr>
          </a:p>
          <a:p>
            <a:pPr marL="0" marR="0" lvl="0" indent="-69850" algn="l" rtl="0">
              <a:lnSpc>
                <a:spcPct val="115000"/>
              </a:lnSpc>
              <a:spcBef>
                <a:spcPts val="0"/>
              </a:spcBef>
              <a:spcAft>
                <a:spcPts val="0"/>
              </a:spcAft>
              <a:buClr>
                <a:schemeClr val="dk1"/>
              </a:buClr>
              <a:buSzPct val="44000"/>
              <a:buFont typeface="Arial"/>
              <a:buNone/>
            </a:pPr>
            <a:r>
              <a:rPr lang="en-US" sz="6000" b="1">
                <a:solidFill>
                  <a:schemeClr val="bg1"/>
                </a:solidFill>
                <a:latin typeface="KG Small Town Southern Girl" panose="02000505000000020004" pitchFamily="2" charset="0"/>
                <a:ea typeface="Questrial"/>
                <a:cs typeface="Questrial"/>
                <a:sym typeface="Questrial"/>
              </a:rPr>
              <a:t>Neil’s story </a:t>
            </a:r>
          </a:p>
          <a:p>
            <a:pPr lvl="0" indent="-69850">
              <a:lnSpc>
                <a:spcPct val="115000"/>
              </a:lnSpc>
              <a:buClr>
                <a:schemeClr val="dk1"/>
              </a:buClr>
              <a:buSzPct val="68750"/>
            </a:pPr>
            <a:r>
              <a:rPr lang="en-US" sz="2000" b="1">
                <a:solidFill>
                  <a:schemeClr val="bg1"/>
                </a:solidFill>
                <a:latin typeface="Street Corner" panose="02000400000000000000" pitchFamily="2" charset="0"/>
                <a:ea typeface="Questrial"/>
                <a:cs typeface="Questrial"/>
                <a:sym typeface="Questrial"/>
              </a:rPr>
              <a:t>AGE: 58</a:t>
            </a:r>
            <a:br>
              <a:rPr lang="en-US" sz="2000" b="1">
                <a:solidFill>
                  <a:schemeClr val="bg1"/>
                </a:solidFill>
                <a:latin typeface="Street Corner" panose="02000400000000000000" pitchFamily="2" charset="0"/>
                <a:ea typeface="Questrial"/>
                <a:cs typeface="Questrial"/>
                <a:sym typeface="Questrial"/>
              </a:rPr>
            </a:br>
            <a:r>
              <a:rPr lang="en-US" sz="2000" b="1">
                <a:solidFill>
                  <a:schemeClr val="bg1"/>
                </a:solidFill>
                <a:latin typeface="Street Corner" panose="02000400000000000000" pitchFamily="2" charset="0"/>
                <a:ea typeface="Questrial"/>
                <a:cs typeface="Questrial"/>
                <a:sym typeface="Questrial"/>
              </a:rPr>
              <a:t>Southern Fringe of Cambridge</a:t>
            </a:r>
            <a:endParaRPr lang="en-US" sz="2000" b="1">
              <a:solidFill>
                <a:srgbClr val="002060"/>
              </a:solidFill>
              <a:latin typeface="Street Corner" panose="02000400000000000000" pitchFamily="2" charset="0"/>
              <a:ea typeface="Questrial"/>
              <a:cs typeface="Questrial"/>
              <a:sym typeface="Questrial"/>
            </a:endParaRPr>
          </a:p>
          <a:p>
            <a:pPr lvl="0" indent="-69850">
              <a:lnSpc>
                <a:spcPct val="115000"/>
              </a:lnSpc>
              <a:buClr>
                <a:schemeClr val="dk1"/>
              </a:buClr>
              <a:buSzPct val="68750"/>
            </a:pPr>
            <a:endParaRPr sz="2000" b="1">
              <a:solidFill>
                <a:srgbClr val="002060"/>
              </a:solidFill>
              <a:latin typeface="Street Corner" panose="02000400000000000000" pitchFamily="2" charset="0"/>
              <a:ea typeface="Questrial"/>
              <a:cs typeface="Questrial"/>
              <a:sym typeface="Questrial"/>
            </a:endParaRPr>
          </a:p>
          <a:p>
            <a:pPr marL="0" marR="0" lvl="0" indent="-69850" algn="l" rtl="0">
              <a:lnSpc>
                <a:spcPct val="115000"/>
              </a:lnSpc>
              <a:spcBef>
                <a:spcPts val="0"/>
              </a:spcBef>
              <a:spcAft>
                <a:spcPts val="0"/>
              </a:spcAft>
              <a:buClr>
                <a:schemeClr val="dk1"/>
              </a:buClr>
              <a:buSzPct val="55000"/>
              <a:buFont typeface="Arial"/>
              <a:buNone/>
            </a:pPr>
            <a:endParaRPr lang="en-US" sz="2000" b="1">
              <a:solidFill>
                <a:schemeClr val="bg1"/>
              </a:solidFill>
              <a:latin typeface="Street Corner" panose="02000400000000000000" pitchFamily="2" charset="0"/>
              <a:ea typeface="Questrial"/>
              <a:cs typeface="Questrial"/>
              <a:sym typeface="Questrial"/>
            </a:endParaRPr>
          </a:p>
          <a:p>
            <a:pPr marL="0" marR="0" lvl="0" indent="-69850" algn="l" rtl="0">
              <a:lnSpc>
                <a:spcPct val="115000"/>
              </a:lnSpc>
              <a:spcBef>
                <a:spcPts val="0"/>
              </a:spcBef>
              <a:spcAft>
                <a:spcPts val="0"/>
              </a:spcAft>
              <a:buClr>
                <a:schemeClr val="dk1"/>
              </a:buClr>
              <a:buSzPct val="55000"/>
              <a:buFont typeface="Arial"/>
              <a:buNone/>
            </a:pPr>
            <a:endParaRPr lang="en-US" sz="2000" b="1">
              <a:solidFill>
                <a:schemeClr val="bg1"/>
              </a:solidFill>
              <a:latin typeface="Street Corner" panose="02000400000000000000" pitchFamily="2" charset="0"/>
              <a:ea typeface="Questrial"/>
              <a:cs typeface="Questrial"/>
              <a:sym typeface="Questrial"/>
            </a:endParaRPr>
          </a:p>
          <a:p>
            <a:pPr marL="0" marR="0" lvl="0" indent="-69850" algn="l" rtl="0">
              <a:lnSpc>
                <a:spcPct val="115000"/>
              </a:lnSpc>
              <a:spcBef>
                <a:spcPts val="0"/>
              </a:spcBef>
              <a:spcAft>
                <a:spcPts val="0"/>
              </a:spcAft>
              <a:buClr>
                <a:schemeClr val="dk1"/>
              </a:buClr>
              <a:buSzPct val="55000"/>
              <a:buFont typeface="Arial"/>
              <a:buNone/>
            </a:pPr>
            <a:r>
              <a:rPr lang="en-US" sz="2000" b="1">
                <a:solidFill>
                  <a:schemeClr val="bg1"/>
                </a:solidFill>
                <a:latin typeface="Street Corner" panose="02000400000000000000" pitchFamily="2" charset="0"/>
                <a:ea typeface="Questrial"/>
                <a:cs typeface="Questrial"/>
                <a:sym typeface="Questrial"/>
              </a:rPr>
              <a:t>Key quotes: </a:t>
            </a:r>
          </a:p>
          <a:p>
            <a:pPr marL="0" marR="0" lvl="0" indent="-69850" algn="l" rtl="0">
              <a:lnSpc>
                <a:spcPct val="115000"/>
              </a:lnSpc>
              <a:spcBef>
                <a:spcPts val="0"/>
              </a:spcBef>
              <a:spcAft>
                <a:spcPts val="0"/>
              </a:spcAft>
              <a:buClr>
                <a:schemeClr val="dk1"/>
              </a:buClr>
              <a:buFont typeface="Arial"/>
              <a:buNone/>
            </a:pPr>
            <a:endParaRPr sz="2000" b="1">
              <a:solidFill>
                <a:srgbClr val="002060"/>
              </a:solidFill>
              <a:latin typeface="Street Corner" panose="02000400000000000000" pitchFamily="2" charset="0"/>
              <a:ea typeface="Questrial"/>
              <a:cs typeface="Questrial"/>
              <a:sym typeface="Questrial"/>
            </a:endParaRPr>
          </a:p>
          <a:p>
            <a:pPr lvl="0" rtl="0">
              <a:spcBef>
                <a:spcPts val="0"/>
              </a:spcBef>
              <a:buClr>
                <a:schemeClr val="dk1"/>
              </a:buClr>
              <a:buFont typeface="Arial"/>
              <a:buNone/>
            </a:pPr>
            <a:endParaRPr sz="1200">
              <a:solidFill>
                <a:srgbClr val="002060"/>
              </a:solidFill>
              <a:latin typeface="Street Corner" panose="02000400000000000000" pitchFamily="2" charset="0"/>
              <a:ea typeface="Questrial"/>
              <a:cs typeface="Questrial"/>
              <a:sym typeface="Questrial"/>
            </a:endParaRPr>
          </a:p>
          <a:p>
            <a:pPr lvl="0" rtl="0">
              <a:spcBef>
                <a:spcPts val="0"/>
              </a:spcBef>
              <a:buClr>
                <a:schemeClr val="dk1"/>
              </a:buClr>
              <a:buFont typeface="Arial"/>
              <a:buNone/>
            </a:pPr>
            <a:endParaRPr sz="1200">
              <a:solidFill>
                <a:srgbClr val="002060"/>
              </a:solidFill>
              <a:latin typeface="Street Corner" panose="02000400000000000000" pitchFamily="2" charset="0"/>
              <a:ea typeface="Questrial"/>
              <a:cs typeface="Questrial"/>
              <a:sym typeface="Questrial"/>
            </a:endParaRPr>
          </a:p>
          <a:p>
            <a:pPr lvl="0" rtl="0">
              <a:lnSpc>
                <a:spcPct val="115000"/>
              </a:lnSpc>
              <a:spcBef>
                <a:spcPts val="0"/>
              </a:spcBef>
              <a:buClr>
                <a:schemeClr val="dk1"/>
              </a:buClr>
              <a:buFont typeface="Arial"/>
              <a:buNone/>
            </a:pPr>
            <a:endParaRPr sz="1200" b="1">
              <a:solidFill>
                <a:srgbClr val="002060"/>
              </a:solidFill>
              <a:latin typeface="Street Corner" panose="02000400000000000000" pitchFamily="2" charset="0"/>
              <a:ea typeface="Questrial"/>
              <a:cs typeface="Questrial"/>
              <a:sym typeface="Questrial"/>
            </a:endParaRPr>
          </a:p>
          <a:p>
            <a:pPr lvl="0" rtl="0">
              <a:lnSpc>
                <a:spcPct val="115000"/>
              </a:lnSpc>
              <a:spcBef>
                <a:spcPts val="0"/>
              </a:spcBef>
              <a:buClr>
                <a:schemeClr val="dk1"/>
              </a:buClr>
              <a:buFont typeface="Arial"/>
              <a:buNone/>
            </a:pPr>
            <a:endParaRPr sz="1200" u="sng">
              <a:solidFill>
                <a:srgbClr val="002060"/>
              </a:solidFill>
              <a:latin typeface="Street Corner" panose="02000400000000000000" pitchFamily="2" charset="0"/>
              <a:ea typeface="Questrial"/>
              <a:cs typeface="Questrial"/>
              <a:sym typeface="Questrial"/>
            </a:endParaRPr>
          </a:p>
          <a:p>
            <a:pPr lvl="0" rtl="0">
              <a:spcBef>
                <a:spcPts val="0"/>
              </a:spcBef>
              <a:buNone/>
            </a:pPr>
            <a:endParaRPr sz="1200">
              <a:solidFill>
                <a:srgbClr val="002060"/>
              </a:solidFill>
              <a:latin typeface="Street Corner" panose="02000400000000000000" pitchFamily="2" charset="0"/>
            </a:endParaRPr>
          </a:p>
          <a:p>
            <a:pPr lvl="0" rtl="0">
              <a:spcBef>
                <a:spcPts val="0"/>
              </a:spcBef>
              <a:buNone/>
            </a:pPr>
            <a:endParaRPr sz="1700">
              <a:solidFill>
                <a:srgbClr val="002060"/>
              </a:solidFill>
              <a:latin typeface="Street Corner" panose="02000400000000000000" pitchFamily="2" charset="0"/>
              <a:ea typeface="Gill Sans"/>
              <a:cs typeface="Gill Sans"/>
              <a:sym typeface="Gill Sans"/>
            </a:endParaRPr>
          </a:p>
          <a:p>
            <a:pPr lvl="0" rtl="0">
              <a:spcBef>
                <a:spcPts val="0"/>
              </a:spcBef>
              <a:buNone/>
            </a:pPr>
            <a:endParaRPr sz="1700">
              <a:solidFill>
                <a:srgbClr val="FFFFFF"/>
              </a:solidFill>
              <a:latin typeface="Street Corner" panose="02000400000000000000" pitchFamily="2" charset="0"/>
              <a:ea typeface="Gill Sans"/>
              <a:cs typeface="Gill Sans"/>
              <a:sym typeface="Gill Sans"/>
            </a:endParaRPr>
          </a:p>
          <a:p>
            <a:pPr lvl="0" rtl="0">
              <a:lnSpc>
                <a:spcPct val="115000"/>
              </a:lnSpc>
              <a:spcBef>
                <a:spcPts val="0"/>
              </a:spcBef>
              <a:buNone/>
            </a:pPr>
            <a:endParaRPr sz="1200" b="1">
              <a:solidFill>
                <a:srgbClr val="FFFFFF"/>
              </a:solidFill>
              <a:latin typeface="Street Corner" panose="02000400000000000000" pitchFamily="2" charset="0"/>
              <a:ea typeface="Questrial"/>
              <a:cs typeface="Questrial"/>
              <a:sym typeface="Questrial"/>
            </a:endParaRPr>
          </a:p>
          <a:p>
            <a:pPr lvl="0" rtl="0">
              <a:lnSpc>
                <a:spcPct val="115000"/>
              </a:lnSpc>
              <a:spcBef>
                <a:spcPts val="0"/>
              </a:spcBef>
              <a:buNone/>
            </a:pPr>
            <a:endParaRPr sz="1200">
              <a:solidFill>
                <a:srgbClr val="FFFFFF"/>
              </a:solidFill>
              <a:latin typeface="Street Corner" panose="02000400000000000000" pitchFamily="2" charset="0"/>
              <a:ea typeface="Questrial"/>
              <a:cs typeface="Questrial"/>
              <a:sym typeface="Questrial"/>
            </a:endParaRPr>
          </a:p>
          <a:p>
            <a:pPr lvl="0" rtl="0">
              <a:lnSpc>
                <a:spcPct val="115000"/>
              </a:lnSpc>
              <a:spcBef>
                <a:spcPts val="0"/>
              </a:spcBef>
              <a:buClr>
                <a:schemeClr val="dk1"/>
              </a:buClr>
              <a:buSzPct val="84615"/>
              <a:buFont typeface="Arial"/>
              <a:buNone/>
            </a:pPr>
            <a:r>
              <a:rPr lang="en-US" sz="1300">
                <a:solidFill>
                  <a:srgbClr val="FFFFFF"/>
                </a:solidFill>
                <a:latin typeface="Street Corner" panose="02000400000000000000" pitchFamily="2" charset="0"/>
                <a:ea typeface="Questrial"/>
                <a:cs typeface="Questrial"/>
                <a:sym typeface="Questrial"/>
              </a:rPr>
              <a:t>  </a:t>
            </a:r>
          </a:p>
        </p:txBody>
      </p:sp>
      <p:sp>
        <p:nvSpPr>
          <p:cNvPr id="120" name="Shape 120"/>
          <p:cNvSpPr txBox="1">
            <a:spLocks noGrp="1"/>
          </p:cNvSpPr>
          <p:nvPr>
            <p:ph type="sldNum" idx="12"/>
          </p:nvPr>
        </p:nvSpPr>
        <p:spPr>
          <a:xfrm>
            <a:off x="7004788" y="9998416"/>
            <a:ext cx="453599" cy="818100"/>
          </a:xfrm>
          <a:prstGeom prst="rect">
            <a:avLst/>
          </a:prstGeom>
        </p:spPr>
        <p:txBody>
          <a:bodyPr lIns="102825" tIns="102825" rIns="102825" bIns="102825" anchor="ctr" anchorCtr="0">
            <a:noAutofit/>
          </a:bodyPr>
          <a:lstStyle/>
          <a:p>
            <a:pPr lvl="0" rtl="0">
              <a:spcBef>
                <a:spcPts val="0"/>
              </a:spcBef>
              <a:buNone/>
            </a:pPr>
            <a:fld id="{00000000-1234-1234-1234-123412341234}" type="slidenum">
              <a:rPr lang="en-US"/>
              <a:t>10</a:t>
            </a:fld>
            <a:endParaRPr lang="en-US"/>
          </a:p>
        </p:txBody>
      </p:sp>
      <p:sp>
        <p:nvSpPr>
          <p:cNvPr id="121" name="Shape 121"/>
          <p:cNvSpPr/>
          <p:nvPr/>
        </p:nvSpPr>
        <p:spPr>
          <a:xfrm>
            <a:off x="344771" y="3580262"/>
            <a:ext cx="6915899" cy="1215363"/>
          </a:xfrm>
          <a:prstGeom prst="round2DiagRect">
            <a:avLst>
              <a:gd name="adj1" fmla="val 16667"/>
              <a:gd name="adj2" fmla="val 0"/>
            </a:avLst>
          </a:prstGeom>
          <a:solidFill>
            <a:schemeClr val="bg1">
              <a:lumMod val="85000"/>
              <a:alpha val="65000"/>
            </a:schemeClr>
          </a:solidFill>
          <a:ln w="28575" cap="flat" cmpd="sng">
            <a:solidFill>
              <a:schemeClr val="bg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002060"/>
              </a:solidFill>
              <a:latin typeface="Questrial"/>
              <a:ea typeface="Questrial"/>
              <a:cs typeface="Questrial"/>
              <a:sym typeface="Questrial"/>
            </a:endParaRPr>
          </a:p>
        </p:txBody>
      </p:sp>
      <p:sp>
        <p:nvSpPr>
          <p:cNvPr id="122" name="Shape 122"/>
          <p:cNvSpPr txBox="1"/>
          <p:nvPr/>
        </p:nvSpPr>
        <p:spPr>
          <a:xfrm>
            <a:off x="380325" y="5208899"/>
            <a:ext cx="3212999" cy="5116050"/>
          </a:xfrm>
          <a:prstGeom prst="rect">
            <a:avLst/>
          </a:prstGeom>
          <a:solidFill>
            <a:schemeClr val="bg1">
              <a:lumMod val="95000"/>
            </a:schemeClr>
          </a:solidFill>
          <a:ln>
            <a:noFill/>
          </a:ln>
        </p:spPr>
        <p:txBody>
          <a:bodyPr lIns="91425" tIns="91425" rIns="91425" bIns="91425" anchor="ctr" anchorCtr="0">
            <a:noAutofit/>
          </a:bodyPr>
          <a:lstStyle/>
          <a:p>
            <a:pPr lvl="0" rtl="0">
              <a:lnSpc>
                <a:spcPct val="115000"/>
              </a:lnSpc>
              <a:spcBef>
                <a:spcPts val="0"/>
              </a:spcBef>
              <a:buNone/>
            </a:pPr>
            <a:endParaRPr sz="1300">
              <a:solidFill>
                <a:srgbClr val="000000"/>
              </a:solidFill>
              <a:latin typeface="Questrial"/>
              <a:ea typeface="Questrial"/>
              <a:cs typeface="Questrial"/>
              <a:sym typeface="Questrial"/>
            </a:endParaRPr>
          </a:p>
        </p:txBody>
      </p:sp>
      <p:sp>
        <p:nvSpPr>
          <p:cNvPr id="123" name="Shape 123"/>
          <p:cNvSpPr txBox="1"/>
          <p:nvPr/>
        </p:nvSpPr>
        <p:spPr>
          <a:xfrm>
            <a:off x="404412" y="5237667"/>
            <a:ext cx="3000000" cy="486900"/>
          </a:xfrm>
          <a:prstGeom prst="rect">
            <a:avLst/>
          </a:prstGeom>
          <a:noFill/>
          <a:ln>
            <a:noFill/>
          </a:ln>
        </p:spPr>
        <p:txBody>
          <a:bodyPr lIns="91425" tIns="91425" rIns="91425" bIns="91425" anchor="t" anchorCtr="0">
            <a:noAutofit/>
          </a:bodyPr>
          <a:lstStyle/>
          <a:p>
            <a:pPr lvl="0" rtl="0">
              <a:lnSpc>
                <a:spcPct val="100000"/>
              </a:lnSpc>
              <a:spcBef>
                <a:spcPts val="0"/>
              </a:spcBef>
              <a:buNone/>
            </a:pPr>
            <a:r>
              <a:rPr lang="en-US" sz="2000" b="1">
                <a:solidFill>
                  <a:srgbClr val="3E0F46"/>
                </a:solidFill>
                <a:latin typeface="Street Corner" panose="02000400000000000000" pitchFamily="2" charset="0"/>
                <a:ea typeface="Questrial"/>
                <a:cs typeface="Questrial"/>
                <a:sym typeface="Questrial"/>
              </a:rPr>
              <a:t>His story </a:t>
            </a:r>
          </a:p>
        </p:txBody>
      </p:sp>
      <p:sp>
        <p:nvSpPr>
          <p:cNvPr id="124" name="Shape 124"/>
          <p:cNvSpPr txBox="1"/>
          <p:nvPr/>
        </p:nvSpPr>
        <p:spPr>
          <a:xfrm>
            <a:off x="3771900" y="5208899"/>
            <a:ext cx="3299700" cy="5116050"/>
          </a:xfrm>
          <a:prstGeom prst="rect">
            <a:avLst/>
          </a:prstGeom>
          <a:solidFill>
            <a:schemeClr val="bg1">
              <a:lumMod val="95000"/>
            </a:schemeClr>
          </a:solidFill>
          <a:ln>
            <a:noFill/>
          </a:ln>
        </p:spPr>
        <p:txBody>
          <a:bodyPr lIns="91425" tIns="91425" rIns="91425" bIns="91425" anchor="ctr" anchorCtr="0">
            <a:noAutofit/>
          </a:bodyPr>
          <a:lstStyle/>
          <a:p>
            <a:pPr lvl="0" rtl="0">
              <a:lnSpc>
                <a:spcPct val="115000"/>
              </a:lnSpc>
              <a:spcBef>
                <a:spcPts val="0"/>
              </a:spcBef>
              <a:buNone/>
            </a:pPr>
            <a:endParaRPr sz="1300">
              <a:solidFill>
                <a:srgbClr val="000000"/>
              </a:solidFill>
              <a:latin typeface="Questrial"/>
              <a:ea typeface="Questrial"/>
              <a:cs typeface="Questrial"/>
              <a:sym typeface="Questrial"/>
            </a:endParaRPr>
          </a:p>
        </p:txBody>
      </p:sp>
      <p:sp>
        <p:nvSpPr>
          <p:cNvPr id="125" name="Shape 125"/>
          <p:cNvSpPr txBox="1"/>
          <p:nvPr/>
        </p:nvSpPr>
        <p:spPr>
          <a:xfrm>
            <a:off x="3802722" y="5237667"/>
            <a:ext cx="3000000" cy="486900"/>
          </a:xfrm>
          <a:prstGeom prst="rect">
            <a:avLst/>
          </a:prstGeom>
          <a:noFill/>
          <a:ln>
            <a:noFill/>
          </a:ln>
        </p:spPr>
        <p:txBody>
          <a:bodyPr lIns="91425" tIns="91425" rIns="91425" bIns="91425" anchor="t" anchorCtr="0">
            <a:noAutofit/>
          </a:bodyPr>
          <a:lstStyle/>
          <a:p>
            <a:pPr lvl="0" rtl="0">
              <a:lnSpc>
                <a:spcPct val="100000"/>
              </a:lnSpc>
              <a:spcBef>
                <a:spcPts val="0"/>
              </a:spcBef>
              <a:buNone/>
            </a:pPr>
            <a:r>
              <a:rPr lang="en-US" sz="2000" b="1">
                <a:solidFill>
                  <a:srgbClr val="3E0F46"/>
                </a:solidFill>
                <a:latin typeface="Street Corner" panose="02000400000000000000" pitchFamily="2" charset="0"/>
                <a:ea typeface="Questrial"/>
                <a:cs typeface="Questrial"/>
                <a:sym typeface="Questrial"/>
              </a:rPr>
              <a:t>Key needs</a:t>
            </a:r>
          </a:p>
        </p:txBody>
      </p:sp>
      <p:sp>
        <p:nvSpPr>
          <p:cNvPr id="3" name="TextBox 2"/>
          <p:cNvSpPr txBox="1"/>
          <p:nvPr/>
        </p:nvSpPr>
        <p:spPr>
          <a:xfrm>
            <a:off x="385612" y="5717871"/>
            <a:ext cx="3117410" cy="4893647"/>
          </a:xfrm>
          <a:prstGeom prst="rect">
            <a:avLst/>
          </a:prstGeom>
          <a:noFill/>
        </p:spPr>
        <p:txBody>
          <a:bodyPr wrap="square" rtlCol="0">
            <a:spAutoFit/>
          </a:bodyPr>
          <a:lstStyle/>
          <a:p>
            <a:r>
              <a:rPr lang="en-GB" sz="1200"/>
              <a:t>Neil was born in Romania and grew up in Italy. He is a teacher and initially moved to Wales where he was teaching in a primary school. He married twice and is now a widow. </a:t>
            </a:r>
          </a:p>
          <a:p>
            <a:r>
              <a:rPr lang="en-GB" sz="1200"/>
              <a:t>He is usually very busy from work and comes back home after 4.30pm everyday during the week. As he has no children, his circle of friends are some colleagues from school, whom he sees only during the week, and the people that go to the local Church. </a:t>
            </a:r>
          </a:p>
          <a:p>
            <a:endParaRPr lang="en-GB" sz="1200"/>
          </a:p>
          <a:p>
            <a:r>
              <a:rPr lang="en-GB" sz="1200"/>
              <a:t>He moved to Southern Fringe of Cambridge in 2014 and since then he has been living there. Neil likes the Southern Fringe of Cambridge but he thinks the local community is not very cohesive and connected in the area. He used to promote events and organised a local Christmas party once, but as people did not engage he was really disappointed and has stopped doing that now. </a:t>
            </a:r>
          </a:p>
          <a:p>
            <a:r>
              <a:rPr lang="en-GB" sz="1200"/>
              <a:t>As he is growing older this also has had an impact on his social life and he is now less active in the community. </a:t>
            </a:r>
          </a:p>
        </p:txBody>
      </p:sp>
      <p:sp>
        <p:nvSpPr>
          <p:cNvPr id="12" name="TextBox 11"/>
          <p:cNvSpPr txBox="1"/>
          <p:nvPr/>
        </p:nvSpPr>
        <p:spPr>
          <a:xfrm>
            <a:off x="3873500" y="5753100"/>
            <a:ext cx="3131288" cy="3970317"/>
          </a:xfrm>
          <a:prstGeom prst="rect">
            <a:avLst/>
          </a:prstGeom>
          <a:noFill/>
        </p:spPr>
        <p:txBody>
          <a:bodyPr wrap="square" rtlCol="0">
            <a:spAutoFit/>
          </a:bodyPr>
          <a:lstStyle/>
          <a:p>
            <a:pPr marL="171450" indent="-171450">
              <a:buFont typeface="Arial" panose="020B0604020202020204" pitchFamily="34" charset="0"/>
              <a:buChar char="•"/>
            </a:pPr>
            <a:r>
              <a:rPr lang="en-US" sz="1200"/>
              <a:t>H</a:t>
            </a:r>
            <a:r>
              <a:rPr lang="en-GB" sz="1200"/>
              <a:t>e has financial worries as he is growing older and reaching the age of retirement </a:t>
            </a:r>
          </a:p>
          <a:p>
            <a:pPr marL="171450" indent="-171450">
              <a:buFont typeface="Arial" panose="020B0604020202020204" pitchFamily="34" charset="0"/>
              <a:buChar char="•"/>
            </a:pPr>
            <a:r>
              <a:rPr lang="en-GB" sz="1200"/>
              <a:t>Sometimes he needs some specialist help to look after his mental health as he suffers from depression</a:t>
            </a:r>
          </a:p>
          <a:p>
            <a:pPr marL="171450" indent="-171450">
              <a:buFont typeface="Arial" panose="020B0604020202020204" pitchFamily="34" charset="0"/>
              <a:buChar char="•"/>
            </a:pPr>
            <a:r>
              <a:rPr lang="en-GB" sz="1200"/>
              <a:t>As he has some initial symptoms of MS he is increasingly less mobile</a:t>
            </a:r>
          </a:p>
          <a:p>
            <a:pPr marL="285750" indent="-285750">
              <a:buFontTx/>
              <a:buChar char="-"/>
            </a:pPr>
            <a:endParaRPr lang="en-GB" sz="1300">
              <a:latin typeface="Street Corner"/>
              <a:cs typeface="Street Corner"/>
            </a:endParaRPr>
          </a:p>
          <a:p>
            <a:r>
              <a:rPr lang="en-GB" sz="2000" b="1">
                <a:solidFill>
                  <a:srgbClr val="3E0F46"/>
                </a:solidFill>
                <a:latin typeface="Street Corner" panose="02000400000000000000" pitchFamily="2" charset="0"/>
                <a:ea typeface="Questrial"/>
                <a:cs typeface="Questrial"/>
              </a:rPr>
              <a:t>Social Network</a:t>
            </a:r>
          </a:p>
          <a:p>
            <a:r>
              <a:rPr lang="en-GB" sz="1200"/>
              <a:t>His social life is not very intense and most of the closest people he knows and can count on are members of his family that live in Italy or Romania. </a:t>
            </a:r>
          </a:p>
          <a:p>
            <a:r>
              <a:rPr lang="en-GB" sz="1200"/>
              <a:t>The Church is a very important place for Neil, as this is where he spends most of his weekends and he is also learning to play the organ. </a:t>
            </a:r>
          </a:p>
          <a:p>
            <a:endParaRPr lang="en-GB" sz="1200"/>
          </a:p>
          <a:p>
            <a:endParaRPr lang="en-GB" b="1">
              <a:solidFill>
                <a:srgbClr val="002060"/>
              </a:solidFill>
              <a:latin typeface="Alabama" panose="02000503000000020004" pitchFamily="2" charset="0"/>
              <a:ea typeface="Questrial"/>
              <a:cs typeface="Questrial"/>
            </a:endParaRPr>
          </a:p>
          <a:p>
            <a:endParaRPr lang="en-US" sz="1300">
              <a:latin typeface="Street Corner"/>
              <a:cs typeface="Street Corner"/>
            </a:endParaRPr>
          </a:p>
        </p:txBody>
      </p:sp>
      <p:sp>
        <p:nvSpPr>
          <p:cNvPr id="4" name="Rectangle 3"/>
          <p:cNvSpPr/>
          <p:nvPr/>
        </p:nvSpPr>
        <p:spPr>
          <a:xfrm>
            <a:off x="404412" y="3580262"/>
            <a:ext cx="6547587" cy="1083374"/>
          </a:xfrm>
          <a:prstGeom prst="rect">
            <a:avLst/>
          </a:prstGeom>
        </p:spPr>
        <p:txBody>
          <a:bodyPr wrap="square">
            <a:spAutoFit/>
          </a:bodyPr>
          <a:lstStyle/>
          <a:p>
            <a:pPr indent="-69850">
              <a:lnSpc>
                <a:spcPct val="115000"/>
              </a:lnSpc>
              <a:buClr>
                <a:schemeClr val="dk1"/>
              </a:buClr>
            </a:pPr>
            <a:r>
              <a:rPr lang="en-GB" sz="2800" b="1">
                <a:solidFill>
                  <a:srgbClr val="002060"/>
                </a:solidFill>
                <a:latin typeface="KG Small Town Southern Girl" panose="02000505000000020004" pitchFamily="2" charset="0"/>
                <a:ea typeface="Questrial"/>
                <a:cs typeface="Alabama"/>
              </a:rPr>
              <a:t>“I am much happier here than I was in my country</a:t>
            </a:r>
            <a:r>
              <a:rPr lang="en-GB" sz="2800" b="1">
                <a:solidFill>
                  <a:srgbClr val="000090"/>
                </a:solidFill>
                <a:latin typeface="KG Small Town Southern Girl" panose="02000505000000020004" pitchFamily="2" charset="0"/>
                <a:cs typeface="Alabama"/>
              </a:rPr>
              <a:t>”</a:t>
            </a:r>
            <a:endParaRPr lang="en-GB" sz="2800" b="1">
              <a:solidFill>
                <a:srgbClr val="002060"/>
              </a:solidFill>
              <a:latin typeface="KG Small Town Southern Girl" panose="02000505000000020004" pitchFamily="2" charset="0"/>
              <a:ea typeface="Questrial"/>
              <a:cs typeface="Alabama"/>
              <a:sym typeface="Questrial"/>
            </a:endParaRP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4" name="picture"/>
          <p:cNvPicPr/>
          <p:nvPr/>
        </p:nvPicPr>
        <p:blipFill rotWithShape="1">
          <a:blip r:embed="rId3">
            <a:extLst>
              <a:ext uri="{28A0092B-C50C-407E-A947-70E740481C1C}">
                <a14:useLocalDpi xmlns:a14="http://schemas.microsoft.com/office/drawing/2010/main" val="0"/>
              </a:ext>
            </a:extLst>
          </a:blip>
          <a:srcRect/>
          <a:stretch/>
        </p:blipFill>
        <p:spPr>
          <a:xfrm>
            <a:off x="3593324" y="-105697"/>
            <a:ext cx="3950476" cy="4941129"/>
          </a:xfrm>
          <a:prstGeom prst="rect">
            <a:avLst/>
          </a:prstGeom>
        </p:spPr>
      </p:pic>
      <p:sp>
        <p:nvSpPr>
          <p:cNvPr id="118" name="Shape 118"/>
          <p:cNvSpPr/>
          <p:nvPr/>
        </p:nvSpPr>
        <p:spPr>
          <a:xfrm>
            <a:off x="680717" y="-1207583"/>
            <a:ext cx="6102300" cy="13721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700" b="0" i="0" u="none" strike="noStrike" cap="none">
                <a:solidFill>
                  <a:srgbClr val="000090"/>
                </a:solidFill>
                <a:latin typeface="Questrial"/>
                <a:ea typeface="Questrial"/>
                <a:cs typeface="Questrial"/>
                <a:sym typeface="Questrial"/>
              </a:rPr>
              <a:t>.</a:t>
            </a:r>
          </a:p>
          <a:p>
            <a:pPr marL="0" marR="0" lvl="0" indent="0" algn="l" rtl="0">
              <a:spcBef>
                <a:spcPts val="0"/>
              </a:spcBef>
              <a:buNone/>
            </a:pPr>
            <a:endParaRPr sz="1700" b="0" i="0" u="none" strike="noStrike" cap="none">
              <a:solidFill>
                <a:srgbClr val="000090"/>
              </a:solidFill>
              <a:latin typeface="Questrial"/>
              <a:ea typeface="Questrial"/>
              <a:cs typeface="Questrial"/>
              <a:sym typeface="Questrial"/>
            </a:endParaRPr>
          </a:p>
          <a:p>
            <a:pPr marL="0" marR="0" lvl="0" indent="0" algn="l" rtl="0">
              <a:spcBef>
                <a:spcPts val="0"/>
              </a:spcBef>
              <a:buNone/>
            </a:pPr>
            <a:endParaRPr sz="1700" b="0" i="0" u="none" strike="noStrike" cap="none">
              <a:solidFill>
                <a:srgbClr val="000090"/>
              </a:solidFill>
              <a:latin typeface="Questrial"/>
              <a:ea typeface="Questrial"/>
              <a:cs typeface="Questrial"/>
              <a:sym typeface="Questrial"/>
            </a:endParaRPr>
          </a:p>
        </p:txBody>
      </p:sp>
      <p:sp>
        <p:nvSpPr>
          <p:cNvPr id="119" name="Shape 119"/>
          <p:cNvSpPr/>
          <p:nvPr/>
        </p:nvSpPr>
        <p:spPr>
          <a:xfrm>
            <a:off x="325936" y="21230"/>
            <a:ext cx="4945311" cy="2819400"/>
          </a:xfrm>
          <a:prstGeom prst="rect">
            <a:avLst/>
          </a:prstGeom>
          <a:noFill/>
          <a:ln>
            <a:noFill/>
          </a:ln>
        </p:spPr>
        <p:txBody>
          <a:bodyPr lIns="91425" tIns="45700" rIns="91425" bIns="45700" anchor="t" anchorCtr="0">
            <a:noAutofit/>
          </a:bodyPr>
          <a:lstStyle/>
          <a:p>
            <a:pPr lvl="0" rtl="0">
              <a:lnSpc>
                <a:spcPct val="115000"/>
              </a:lnSpc>
              <a:spcBef>
                <a:spcPts val="0"/>
              </a:spcBef>
              <a:buNone/>
            </a:pPr>
            <a:endParaRPr u="sng">
              <a:latin typeface="Street Corner" panose="02000400000000000000" pitchFamily="2" charset="0"/>
              <a:ea typeface="Questrial"/>
              <a:cs typeface="Questrial"/>
              <a:sym typeface="Questrial"/>
            </a:endParaRPr>
          </a:p>
          <a:p>
            <a:pPr marL="0" marR="0" lvl="0" indent="-69850" algn="l" rtl="0">
              <a:lnSpc>
                <a:spcPct val="115000"/>
              </a:lnSpc>
              <a:spcBef>
                <a:spcPts val="0"/>
              </a:spcBef>
              <a:spcAft>
                <a:spcPts val="0"/>
              </a:spcAft>
              <a:buClr>
                <a:schemeClr val="dk1"/>
              </a:buClr>
              <a:buSzPct val="44000"/>
              <a:buFont typeface="Arial"/>
              <a:buNone/>
            </a:pPr>
            <a:r>
              <a:rPr lang="en-US" sz="6000" b="1">
                <a:solidFill>
                  <a:srgbClr val="002060"/>
                </a:solidFill>
                <a:latin typeface="KG Small Town Southern Girl" panose="02000505000000020004" pitchFamily="2" charset="0"/>
                <a:ea typeface="Questrial"/>
                <a:cs typeface="Questrial"/>
                <a:sym typeface="Questrial"/>
              </a:rPr>
              <a:t>Carolin’s story </a:t>
            </a:r>
          </a:p>
          <a:p>
            <a:pPr indent="-69850">
              <a:lnSpc>
                <a:spcPct val="115000"/>
              </a:lnSpc>
              <a:buClr>
                <a:schemeClr val="dk1"/>
              </a:buClr>
              <a:buSzPct val="44000"/>
            </a:pPr>
            <a:r>
              <a:rPr lang="en-US" sz="2000" b="1">
                <a:solidFill>
                  <a:srgbClr val="002060"/>
                </a:solidFill>
                <a:latin typeface="Street Corner" panose="02000400000000000000" pitchFamily="2" charset="0"/>
                <a:ea typeface="Questrial"/>
                <a:cs typeface="Questrial"/>
                <a:sym typeface="Questrial"/>
              </a:rPr>
              <a:t>AGE: 41</a:t>
            </a:r>
            <a:br>
              <a:rPr lang="en-US" sz="2000" b="1">
                <a:solidFill>
                  <a:srgbClr val="002060"/>
                </a:solidFill>
                <a:latin typeface="Street Corner" panose="02000400000000000000" pitchFamily="2" charset="0"/>
                <a:ea typeface="Questrial"/>
                <a:cs typeface="Questrial"/>
                <a:sym typeface="Questrial"/>
              </a:rPr>
            </a:br>
            <a:r>
              <a:rPr lang="en-US" sz="2000" b="1">
                <a:solidFill>
                  <a:srgbClr val="002060"/>
                </a:solidFill>
                <a:latin typeface="Street Corner" panose="02000400000000000000" pitchFamily="2" charset="0"/>
                <a:ea typeface="Questrial"/>
                <a:cs typeface="Questrial"/>
                <a:sym typeface="Questrial"/>
              </a:rPr>
              <a:t>Southern Fringe of Cambridge </a:t>
            </a:r>
          </a:p>
          <a:p>
            <a:pPr indent="-69850">
              <a:lnSpc>
                <a:spcPct val="115000"/>
              </a:lnSpc>
              <a:buClr>
                <a:schemeClr val="dk1"/>
              </a:buClr>
              <a:buSzPct val="44000"/>
            </a:pPr>
            <a:endParaRPr sz="2000" b="1">
              <a:solidFill>
                <a:srgbClr val="002060"/>
              </a:solidFill>
              <a:latin typeface="Street Corner" panose="02000400000000000000" pitchFamily="2" charset="0"/>
              <a:ea typeface="Questrial"/>
              <a:cs typeface="Questrial"/>
              <a:sym typeface="Questrial"/>
            </a:endParaRPr>
          </a:p>
          <a:p>
            <a:pPr marL="0" marR="0" lvl="0" indent="-69850" algn="l" rtl="0">
              <a:lnSpc>
                <a:spcPct val="115000"/>
              </a:lnSpc>
              <a:spcBef>
                <a:spcPts val="0"/>
              </a:spcBef>
              <a:spcAft>
                <a:spcPts val="0"/>
              </a:spcAft>
              <a:buClr>
                <a:schemeClr val="dk1"/>
              </a:buClr>
              <a:buSzPct val="55000"/>
              <a:buFont typeface="Arial"/>
              <a:buNone/>
            </a:pPr>
            <a:r>
              <a:rPr lang="en-US" sz="2000" b="1">
                <a:solidFill>
                  <a:srgbClr val="002060"/>
                </a:solidFill>
                <a:latin typeface="Street Corner" panose="02000400000000000000" pitchFamily="2" charset="0"/>
                <a:ea typeface="Questrial"/>
                <a:cs typeface="Questrial"/>
                <a:sym typeface="Questrial"/>
              </a:rPr>
              <a:t>Key quote:</a:t>
            </a:r>
            <a:endParaRPr sz="1200">
              <a:solidFill>
                <a:srgbClr val="660066"/>
              </a:solidFill>
              <a:latin typeface="Street Corner" panose="02000400000000000000" pitchFamily="2" charset="0"/>
              <a:ea typeface="Questrial"/>
              <a:cs typeface="Questrial"/>
              <a:sym typeface="Questrial"/>
            </a:endParaRPr>
          </a:p>
          <a:p>
            <a:pPr lvl="0" rtl="0">
              <a:lnSpc>
                <a:spcPct val="115000"/>
              </a:lnSpc>
              <a:spcBef>
                <a:spcPts val="0"/>
              </a:spcBef>
              <a:buClr>
                <a:schemeClr val="dk1"/>
              </a:buClr>
              <a:buSzPct val="84615"/>
              <a:buFont typeface="Arial"/>
              <a:buNone/>
            </a:pPr>
            <a:r>
              <a:rPr lang="en-US" sz="1300">
                <a:latin typeface="Street Corner" panose="02000400000000000000" pitchFamily="2" charset="0"/>
                <a:ea typeface="Questrial"/>
                <a:cs typeface="Questrial"/>
                <a:sym typeface="Questrial"/>
              </a:rPr>
              <a:t>  </a:t>
            </a:r>
          </a:p>
        </p:txBody>
      </p:sp>
      <p:sp>
        <p:nvSpPr>
          <p:cNvPr id="120" name="Shape 120"/>
          <p:cNvSpPr txBox="1">
            <a:spLocks noGrp="1"/>
          </p:cNvSpPr>
          <p:nvPr>
            <p:ph type="sldNum" idx="12"/>
          </p:nvPr>
        </p:nvSpPr>
        <p:spPr>
          <a:xfrm>
            <a:off x="7004788" y="9998416"/>
            <a:ext cx="453599" cy="818100"/>
          </a:xfrm>
          <a:prstGeom prst="rect">
            <a:avLst/>
          </a:prstGeom>
        </p:spPr>
        <p:txBody>
          <a:bodyPr lIns="102825" tIns="102825" rIns="102825" bIns="102825" anchor="ctr" anchorCtr="0">
            <a:noAutofit/>
          </a:bodyPr>
          <a:lstStyle/>
          <a:p>
            <a:pPr lvl="0" rtl="0">
              <a:spcBef>
                <a:spcPts val="0"/>
              </a:spcBef>
              <a:buNone/>
            </a:pPr>
            <a:fld id="{00000000-1234-1234-1234-123412341234}" type="slidenum">
              <a:rPr lang="en-US"/>
              <a:t>11</a:t>
            </a:fld>
            <a:endParaRPr lang="en-US"/>
          </a:p>
        </p:txBody>
      </p:sp>
      <p:sp>
        <p:nvSpPr>
          <p:cNvPr id="121" name="Shape 121"/>
          <p:cNvSpPr/>
          <p:nvPr/>
        </p:nvSpPr>
        <p:spPr>
          <a:xfrm>
            <a:off x="325936" y="2840630"/>
            <a:ext cx="3422397" cy="1700383"/>
          </a:xfrm>
          <a:prstGeom prst="round2DiagRect">
            <a:avLst>
              <a:gd name="adj1" fmla="val 16667"/>
              <a:gd name="adj2" fmla="val 0"/>
            </a:avLst>
          </a:prstGeom>
          <a:noFill/>
          <a:ln w="28575" cap="flat" cmpd="sng">
            <a:solidFill>
              <a:srgbClr val="00206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Questrial"/>
              <a:ea typeface="Questrial"/>
              <a:cs typeface="Questrial"/>
              <a:sym typeface="Questrial"/>
            </a:endParaRPr>
          </a:p>
        </p:txBody>
      </p:sp>
      <p:sp>
        <p:nvSpPr>
          <p:cNvPr id="122" name="Shape 122"/>
          <p:cNvSpPr txBox="1"/>
          <p:nvPr/>
        </p:nvSpPr>
        <p:spPr>
          <a:xfrm>
            <a:off x="380325" y="5208899"/>
            <a:ext cx="3212999" cy="5116050"/>
          </a:xfrm>
          <a:prstGeom prst="rect">
            <a:avLst/>
          </a:prstGeom>
          <a:solidFill>
            <a:schemeClr val="bg1">
              <a:lumMod val="95000"/>
            </a:schemeClr>
          </a:solidFill>
          <a:ln>
            <a:noFill/>
          </a:ln>
        </p:spPr>
        <p:txBody>
          <a:bodyPr lIns="91425" tIns="91425" rIns="91425" bIns="91425" anchor="ctr" anchorCtr="0">
            <a:noAutofit/>
          </a:bodyPr>
          <a:lstStyle/>
          <a:p>
            <a:pPr lvl="0" rtl="0">
              <a:lnSpc>
                <a:spcPct val="115000"/>
              </a:lnSpc>
              <a:spcBef>
                <a:spcPts val="0"/>
              </a:spcBef>
              <a:buNone/>
            </a:pPr>
            <a:endParaRPr sz="1300">
              <a:solidFill>
                <a:srgbClr val="000000"/>
              </a:solidFill>
              <a:latin typeface="Questrial"/>
              <a:ea typeface="Questrial"/>
              <a:cs typeface="Questrial"/>
              <a:sym typeface="Questrial"/>
            </a:endParaRPr>
          </a:p>
        </p:txBody>
      </p:sp>
      <p:sp>
        <p:nvSpPr>
          <p:cNvPr id="123" name="Shape 123"/>
          <p:cNvSpPr txBox="1"/>
          <p:nvPr/>
        </p:nvSpPr>
        <p:spPr>
          <a:xfrm>
            <a:off x="404412" y="5237667"/>
            <a:ext cx="3000000" cy="486900"/>
          </a:xfrm>
          <a:prstGeom prst="rect">
            <a:avLst/>
          </a:prstGeom>
          <a:noFill/>
          <a:ln>
            <a:noFill/>
          </a:ln>
        </p:spPr>
        <p:txBody>
          <a:bodyPr lIns="91425" tIns="91425" rIns="91425" bIns="91425" anchor="t" anchorCtr="0">
            <a:noAutofit/>
          </a:bodyPr>
          <a:lstStyle/>
          <a:p>
            <a:pPr lvl="0" rtl="0">
              <a:lnSpc>
                <a:spcPct val="100000"/>
              </a:lnSpc>
              <a:spcBef>
                <a:spcPts val="0"/>
              </a:spcBef>
              <a:buNone/>
            </a:pPr>
            <a:r>
              <a:rPr lang="en-US" sz="2000" b="1">
                <a:solidFill>
                  <a:srgbClr val="3E0F46"/>
                </a:solidFill>
                <a:latin typeface="Street Corner" panose="02000400000000000000" pitchFamily="2" charset="0"/>
                <a:ea typeface="Questrial"/>
                <a:cs typeface="Questrial"/>
                <a:sym typeface="Questrial"/>
              </a:rPr>
              <a:t>Her story </a:t>
            </a:r>
          </a:p>
        </p:txBody>
      </p:sp>
      <p:sp>
        <p:nvSpPr>
          <p:cNvPr id="124" name="Shape 124"/>
          <p:cNvSpPr txBox="1"/>
          <p:nvPr/>
        </p:nvSpPr>
        <p:spPr>
          <a:xfrm>
            <a:off x="3705087" y="5208899"/>
            <a:ext cx="3518633" cy="5116050"/>
          </a:xfrm>
          <a:prstGeom prst="rect">
            <a:avLst/>
          </a:prstGeom>
          <a:solidFill>
            <a:schemeClr val="bg1">
              <a:lumMod val="95000"/>
            </a:schemeClr>
          </a:solidFill>
          <a:ln>
            <a:noFill/>
          </a:ln>
        </p:spPr>
        <p:txBody>
          <a:bodyPr lIns="91425" tIns="91425" rIns="91425" bIns="91425" anchor="ctr" anchorCtr="0">
            <a:noAutofit/>
          </a:bodyPr>
          <a:lstStyle/>
          <a:p>
            <a:pPr lvl="0" rtl="0">
              <a:lnSpc>
                <a:spcPct val="115000"/>
              </a:lnSpc>
              <a:spcBef>
                <a:spcPts val="0"/>
              </a:spcBef>
              <a:buNone/>
            </a:pPr>
            <a:endParaRPr sz="1300">
              <a:solidFill>
                <a:srgbClr val="000000"/>
              </a:solidFill>
              <a:latin typeface="Questrial"/>
              <a:ea typeface="Questrial"/>
              <a:cs typeface="Questrial"/>
              <a:sym typeface="Questrial"/>
            </a:endParaRPr>
          </a:p>
        </p:txBody>
      </p:sp>
      <p:sp>
        <p:nvSpPr>
          <p:cNvPr id="125" name="Shape 125"/>
          <p:cNvSpPr txBox="1"/>
          <p:nvPr/>
        </p:nvSpPr>
        <p:spPr>
          <a:xfrm>
            <a:off x="3802722" y="5237667"/>
            <a:ext cx="3000000" cy="486900"/>
          </a:xfrm>
          <a:prstGeom prst="rect">
            <a:avLst/>
          </a:prstGeom>
          <a:noFill/>
          <a:ln>
            <a:noFill/>
          </a:ln>
        </p:spPr>
        <p:txBody>
          <a:bodyPr lIns="91425" tIns="91425" rIns="91425" bIns="91425" anchor="t" anchorCtr="0">
            <a:noAutofit/>
          </a:bodyPr>
          <a:lstStyle/>
          <a:p>
            <a:pPr lvl="0" rtl="0">
              <a:lnSpc>
                <a:spcPct val="100000"/>
              </a:lnSpc>
              <a:spcBef>
                <a:spcPts val="0"/>
              </a:spcBef>
              <a:buNone/>
            </a:pPr>
            <a:r>
              <a:rPr lang="en-US" sz="2000" b="1">
                <a:solidFill>
                  <a:srgbClr val="3E0F46"/>
                </a:solidFill>
                <a:latin typeface="Street Corner" panose="02000400000000000000" pitchFamily="2" charset="0"/>
                <a:ea typeface="Questrial"/>
                <a:cs typeface="Questrial"/>
                <a:sym typeface="Questrial"/>
              </a:rPr>
              <a:t>Key needs</a:t>
            </a:r>
          </a:p>
        </p:txBody>
      </p:sp>
      <p:sp>
        <p:nvSpPr>
          <p:cNvPr id="3" name="TextBox 2"/>
          <p:cNvSpPr txBox="1"/>
          <p:nvPr/>
        </p:nvSpPr>
        <p:spPr>
          <a:xfrm>
            <a:off x="404412" y="5675353"/>
            <a:ext cx="3196244" cy="4708981"/>
          </a:xfrm>
          <a:prstGeom prst="rect">
            <a:avLst/>
          </a:prstGeom>
          <a:noFill/>
        </p:spPr>
        <p:txBody>
          <a:bodyPr wrap="square" rtlCol="0">
            <a:spAutoFit/>
          </a:bodyPr>
          <a:lstStyle/>
          <a:p>
            <a:r>
              <a:rPr lang="en-GB" sz="1200"/>
              <a:t>Carolin come to the UK when she was fourteen years old. She married when she was still very young. She moved to the Southern Fringe of Cambridge in 2015.</a:t>
            </a:r>
          </a:p>
          <a:p>
            <a:endParaRPr lang="en-GB" sz="1200"/>
          </a:p>
          <a:p>
            <a:r>
              <a:rPr lang="en-GB" sz="1200"/>
              <a:t>She loves the Southern Fringe of Cambridge area, the environment and the community, as this is a developing area, not too far from the town but also very quite. </a:t>
            </a:r>
          </a:p>
          <a:p>
            <a:r>
              <a:rPr lang="en-GB" sz="1200"/>
              <a:t>She has four kids that keep her very busy. </a:t>
            </a:r>
          </a:p>
          <a:p>
            <a:r>
              <a:rPr lang="en-GB" sz="1200"/>
              <a:t>She also owns a restaurant and she does lots of activities that are linked to her country of origin. For instance she is collecting funds to donate once a year to the local schools in her Country to support children’s education. She loves helping others when she can and she is very active in her local Church as she finds it a community that support each other.  This is all part of the way she was brought up when she was in her Country and she wants to keep the traditions strong. </a:t>
            </a:r>
          </a:p>
          <a:p>
            <a:endParaRPr lang="en-GB" sz="1200"/>
          </a:p>
          <a:p>
            <a:r>
              <a:rPr lang="en-GB" sz="1200"/>
              <a:t>Her family and her children are for her the most important thing.</a:t>
            </a:r>
          </a:p>
          <a:p>
            <a:endParaRPr lang="en-GB" sz="1200"/>
          </a:p>
        </p:txBody>
      </p:sp>
      <p:sp>
        <p:nvSpPr>
          <p:cNvPr id="12" name="TextBox 11"/>
          <p:cNvSpPr txBox="1"/>
          <p:nvPr/>
        </p:nvSpPr>
        <p:spPr>
          <a:xfrm>
            <a:off x="3873500" y="5753100"/>
            <a:ext cx="3235720" cy="4124206"/>
          </a:xfrm>
          <a:prstGeom prst="rect">
            <a:avLst/>
          </a:prstGeom>
          <a:noFill/>
        </p:spPr>
        <p:txBody>
          <a:bodyPr wrap="square" rtlCol="0">
            <a:spAutoFit/>
          </a:bodyPr>
          <a:lstStyle/>
          <a:p>
            <a:pPr marL="171450" indent="-171450">
              <a:buFont typeface="Arial" panose="020B0604020202020204" pitchFamily="34" charset="0"/>
              <a:buChar char="•"/>
            </a:pPr>
            <a:r>
              <a:rPr lang="en-GB" sz="1200"/>
              <a:t>To meet others from her ethnic community </a:t>
            </a:r>
          </a:p>
          <a:p>
            <a:pPr marL="171450" indent="-171450">
              <a:buFont typeface="Arial" panose="020B0604020202020204" pitchFamily="34" charset="0"/>
              <a:buChar char="•"/>
            </a:pPr>
            <a:r>
              <a:rPr lang="en-GB" sz="1200"/>
              <a:t>People to trust in the Southern Fringe of Cambridge.</a:t>
            </a:r>
          </a:p>
          <a:p>
            <a:pPr marL="171450" indent="-171450">
              <a:buFont typeface="Arial" panose="020B0604020202020204" pitchFamily="34" charset="0"/>
              <a:buChar char="•"/>
            </a:pPr>
            <a:r>
              <a:rPr lang="en-GB" sz="1200"/>
              <a:t>Stay in touch with her mum in her Country as she helps her calm down when things are not good </a:t>
            </a:r>
          </a:p>
          <a:p>
            <a:pPr marL="171450" indent="-171450">
              <a:buFont typeface="Arial" panose="020B0604020202020204" pitchFamily="34" charset="0"/>
              <a:buChar char="•"/>
            </a:pPr>
            <a:r>
              <a:rPr lang="en-GB" sz="1200"/>
              <a:t>Don’t get too busy and manage her stress so she can sleep well at night</a:t>
            </a:r>
          </a:p>
          <a:p>
            <a:endParaRPr lang="en-GB" altLang="en-US" sz="1200" b="1">
              <a:solidFill>
                <a:srgbClr val="3E0F46"/>
              </a:solidFill>
              <a:latin typeface="Street Corner" panose="02000400000000000000" pitchFamily="2" charset="0"/>
              <a:ea typeface="Questrial"/>
              <a:cs typeface="Questrial"/>
            </a:endParaRPr>
          </a:p>
          <a:p>
            <a:endParaRPr lang="en-GB" altLang="en-US" sz="1200" b="1">
              <a:solidFill>
                <a:srgbClr val="3E0F46"/>
              </a:solidFill>
              <a:latin typeface="Street Corner" panose="02000400000000000000" pitchFamily="2" charset="0"/>
              <a:ea typeface="Questrial"/>
              <a:cs typeface="Questrial"/>
            </a:endParaRPr>
          </a:p>
          <a:p>
            <a:r>
              <a:rPr lang="en-GB" altLang="en-US" sz="2000" b="1">
                <a:solidFill>
                  <a:srgbClr val="3E0F46"/>
                </a:solidFill>
                <a:latin typeface="Street Corner" panose="02000400000000000000" pitchFamily="2" charset="0"/>
                <a:ea typeface="Questrial"/>
                <a:cs typeface="Questrial"/>
              </a:rPr>
              <a:t>Social network</a:t>
            </a:r>
          </a:p>
          <a:p>
            <a:r>
              <a:rPr lang="en-GB" sz="1200"/>
              <a:t>Carolin had some unpleasant experiences in the local community as she felt betrayed by local people and now struggles to re-establish trust. </a:t>
            </a:r>
          </a:p>
          <a:p>
            <a:r>
              <a:rPr lang="en-GB" sz="1200"/>
              <a:t>She is very active both in the local Community and in her Country of origin. </a:t>
            </a:r>
            <a:endParaRPr lang="en-US" sz="1200"/>
          </a:p>
          <a:p>
            <a:r>
              <a:rPr lang="en-US" sz="1200"/>
              <a:t>The local Church is also very important to her. </a:t>
            </a:r>
            <a:endParaRPr lang="en-GB" sz="1300">
              <a:latin typeface="Street Corner"/>
              <a:cs typeface="Street Corner"/>
            </a:endParaRPr>
          </a:p>
          <a:p>
            <a:endParaRPr lang="en-GB" sz="1300">
              <a:latin typeface="Street Corner"/>
              <a:cs typeface="Street Corner"/>
            </a:endParaRPr>
          </a:p>
          <a:p>
            <a:endParaRPr lang="en-US" sz="1300">
              <a:latin typeface="Street Corner"/>
              <a:cs typeface="Street Corner"/>
            </a:endParaRPr>
          </a:p>
        </p:txBody>
      </p:sp>
      <p:sp>
        <p:nvSpPr>
          <p:cNvPr id="4" name="Rectangle 3"/>
          <p:cNvSpPr/>
          <p:nvPr/>
        </p:nvSpPr>
        <p:spPr>
          <a:xfrm>
            <a:off x="363636" y="2867202"/>
            <a:ext cx="3341452" cy="1791260"/>
          </a:xfrm>
          <a:prstGeom prst="rect">
            <a:avLst/>
          </a:prstGeom>
        </p:spPr>
        <p:txBody>
          <a:bodyPr wrap="square">
            <a:spAutoFit/>
          </a:bodyPr>
          <a:lstStyle/>
          <a:p>
            <a:pPr indent="-69850">
              <a:lnSpc>
                <a:spcPct val="115000"/>
              </a:lnSpc>
              <a:buClr>
                <a:schemeClr val="dk1"/>
              </a:buClr>
            </a:pPr>
            <a:r>
              <a:rPr lang="en-GB" sz="2400" b="1">
                <a:solidFill>
                  <a:srgbClr val="000090"/>
                </a:solidFill>
                <a:latin typeface="KG Small Town Southern Girl" panose="02000505000000020004" pitchFamily="2" charset="0"/>
                <a:ea typeface="Questrial"/>
                <a:cs typeface="Alabama"/>
              </a:rPr>
              <a:t>“</a:t>
            </a:r>
            <a:r>
              <a:rPr lang="en-GB" sz="2400" b="1">
                <a:solidFill>
                  <a:srgbClr val="002060"/>
                </a:solidFill>
                <a:latin typeface="KG Small Town Southern Girl" panose="02000505000000020004" pitchFamily="2" charset="0"/>
                <a:ea typeface="Questrial"/>
                <a:cs typeface="Alabama"/>
              </a:rPr>
              <a:t>I don’t have the people to meet that are similar minded and to socialise with. It doesn’t exist here”</a:t>
            </a:r>
          </a:p>
        </p:txBody>
      </p:sp>
    </p:spTree>
    <p:extLst>
      <p:ext uri="{BB962C8B-B14F-4D97-AF65-F5344CB8AC3E}">
        <p14:creationId xmlns:p14="http://schemas.microsoft.com/office/powerpoint/2010/main" val="158718185"/>
      </p:ext>
    </p:extLst>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320"/>
            <a:ext cx="7524033" cy="5107332"/>
          </a:xfrm>
          <a:prstGeom prst="rect">
            <a:avLst/>
          </a:prstGeom>
        </p:spPr>
      </p:pic>
      <p:sp>
        <p:nvSpPr>
          <p:cNvPr id="118" name="Shape 118"/>
          <p:cNvSpPr/>
          <p:nvPr/>
        </p:nvSpPr>
        <p:spPr>
          <a:xfrm>
            <a:off x="680717" y="-1207583"/>
            <a:ext cx="6102300" cy="13721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700" b="0" i="0" u="none" strike="noStrike" cap="none">
                <a:solidFill>
                  <a:srgbClr val="000090"/>
                </a:solidFill>
                <a:latin typeface="Questrial"/>
                <a:ea typeface="Questrial"/>
                <a:cs typeface="Questrial"/>
                <a:sym typeface="Questrial"/>
              </a:rPr>
              <a:t>.</a:t>
            </a:r>
          </a:p>
          <a:p>
            <a:pPr marL="0" marR="0" lvl="0" indent="0" algn="l" rtl="0">
              <a:spcBef>
                <a:spcPts val="0"/>
              </a:spcBef>
              <a:buNone/>
            </a:pPr>
            <a:endParaRPr sz="1700" b="0" i="0" u="none" strike="noStrike" cap="none">
              <a:solidFill>
                <a:srgbClr val="000090"/>
              </a:solidFill>
              <a:latin typeface="Questrial"/>
              <a:ea typeface="Questrial"/>
              <a:cs typeface="Questrial"/>
              <a:sym typeface="Questrial"/>
            </a:endParaRPr>
          </a:p>
          <a:p>
            <a:pPr marL="0" marR="0" lvl="0" indent="0" algn="l" rtl="0">
              <a:spcBef>
                <a:spcPts val="0"/>
              </a:spcBef>
              <a:buNone/>
            </a:pPr>
            <a:endParaRPr sz="1700" b="0" i="0" u="none" strike="noStrike" cap="none">
              <a:solidFill>
                <a:srgbClr val="000090"/>
              </a:solidFill>
              <a:latin typeface="Questrial"/>
              <a:ea typeface="Questrial"/>
              <a:cs typeface="Questrial"/>
              <a:sym typeface="Questrial"/>
            </a:endParaRPr>
          </a:p>
        </p:txBody>
      </p:sp>
      <p:sp>
        <p:nvSpPr>
          <p:cNvPr id="119" name="Shape 119"/>
          <p:cNvSpPr/>
          <p:nvPr/>
        </p:nvSpPr>
        <p:spPr>
          <a:xfrm>
            <a:off x="485060" y="1"/>
            <a:ext cx="5915740" cy="2755900"/>
          </a:xfrm>
          <a:prstGeom prst="rect">
            <a:avLst/>
          </a:prstGeom>
          <a:noFill/>
          <a:ln>
            <a:noFill/>
          </a:ln>
        </p:spPr>
        <p:txBody>
          <a:bodyPr lIns="91425" tIns="45700" rIns="91425" bIns="45700" anchor="t" anchorCtr="0">
            <a:noAutofit/>
          </a:bodyPr>
          <a:lstStyle/>
          <a:p>
            <a:pPr lvl="0" rtl="0">
              <a:lnSpc>
                <a:spcPct val="115000"/>
              </a:lnSpc>
              <a:spcBef>
                <a:spcPts val="0"/>
              </a:spcBef>
              <a:buNone/>
            </a:pPr>
            <a:endParaRPr u="sng">
              <a:solidFill>
                <a:srgbClr val="7030A0"/>
              </a:solidFill>
              <a:latin typeface="Street Corner" panose="02000400000000000000" pitchFamily="2" charset="0"/>
              <a:ea typeface="Questrial"/>
              <a:cs typeface="Questrial"/>
              <a:sym typeface="Questrial"/>
            </a:endParaRPr>
          </a:p>
          <a:p>
            <a:pPr lvl="0" indent="-69850">
              <a:lnSpc>
                <a:spcPct val="115000"/>
              </a:lnSpc>
              <a:buClr>
                <a:schemeClr val="dk1"/>
              </a:buClr>
              <a:buSzPct val="44000"/>
            </a:pPr>
            <a:r>
              <a:rPr lang="en-US" altLang="en-US" sz="6000" b="1">
                <a:solidFill>
                  <a:srgbClr val="3E0F46"/>
                </a:solidFill>
                <a:latin typeface="KG Small Town Southern Girl" panose="02000505000000020004" pitchFamily="2" charset="0"/>
                <a:ea typeface="Questrial"/>
                <a:cs typeface="Questrial"/>
              </a:rPr>
              <a:t>Roger’s Story </a:t>
            </a:r>
            <a:endParaRPr sz="6000" b="1">
              <a:solidFill>
                <a:srgbClr val="3E0F46"/>
              </a:solidFill>
              <a:latin typeface="KG Small Town Southern Girl" panose="02000505000000020004" pitchFamily="2" charset="0"/>
              <a:ea typeface="Questrial"/>
              <a:cs typeface="Questrial"/>
              <a:sym typeface="Questrial"/>
            </a:endParaRPr>
          </a:p>
          <a:p>
            <a:pPr marL="0" marR="0" lvl="0" indent="-69850" algn="l" rtl="0">
              <a:lnSpc>
                <a:spcPct val="115000"/>
              </a:lnSpc>
              <a:spcBef>
                <a:spcPts val="0"/>
              </a:spcBef>
              <a:spcAft>
                <a:spcPts val="0"/>
              </a:spcAft>
              <a:buClr>
                <a:schemeClr val="dk1"/>
              </a:buClr>
              <a:buSzPct val="68750"/>
              <a:buFont typeface="Arial"/>
              <a:buNone/>
            </a:pPr>
            <a:r>
              <a:rPr lang="en-US" sz="2000" b="1">
                <a:solidFill>
                  <a:srgbClr val="3E0F46"/>
                </a:solidFill>
                <a:latin typeface="Street Corner" panose="02000400000000000000" pitchFamily="2" charset="0"/>
                <a:ea typeface="Questrial"/>
                <a:cs typeface="Questrial"/>
                <a:sym typeface="Questrial"/>
              </a:rPr>
              <a:t>AGE: 64</a:t>
            </a:r>
          </a:p>
          <a:p>
            <a:pPr marL="0" marR="0" lvl="0" indent="-69850" algn="l" rtl="0">
              <a:lnSpc>
                <a:spcPct val="115000"/>
              </a:lnSpc>
              <a:spcBef>
                <a:spcPts val="0"/>
              </a:spcBef>
              <a:spcAft>
                <a:spcPts val="0"/>
              </a:spcAft>
              <a:buClr>
                <a:schemeClr val="dk1"/>
              </a:buClr>
              <a:buSzPct val="68750"/>
              <a:buFont typeface="Arial"/>
              <a:buNone/>
            </a:pPr>
            <a:r>
              <a:rPr lang="en-US" sz="2000" b="1">
                <a:solidFill>
                  <a:srgbClr val="3E0F46"/>
                </a:solidFill>
                <a:latin typeface="Street Corner" panose="02000400000000000000" pitchFamily="2" charset="0"/>
                <a:ea typeface="Questrial"/>
                <a:cs typeface="Questrial"/>
                <a:sym typeface="Questrial"/>
              </a:rPr>
              <a:t>Wisbech Area</a:t>
            </a:r>
          </a:p>
          <a:p>
            <a:pPr marL="0" marR="0" lvl="0" indent="-69850" algn="l" rtl="0">
              <a:lnSpc>
                <a:spcPct val="115000"/>
              </a:lnSpc>
              <a:spcBef>
                <a:spcPts val="0"/>
              </a:spcBef>
              <a:spcAft>
                <a:spcPts val="0"/>
              </a:spcAft>
              <a:buClr>
                <a:schemeClr val="dk1"/>
              </a:buClr>
              <a:buSzPct val="68750"/>
              <a:buFont typeface="Arial"/>
              <a:buNone/>
            </a:pPr>
            <a:endParaRPr lang="en-US" sz="1600" b="1">
              <a:solidFill>
                <a:srgbClr val="3E0F46"/>
              </a:solidFill>
              <a:latin typeface="Street Corner" panose="02000400000000000000" pitchFamily="2" charset="0"/>
              <a:ea typeface="Questrial"/>
              <a:cs typeface="Questrial"/>
              <a:sym typeface="Questrial"/>
            </a:endParaRPr>
          </a:p>
          <a:p>
            <a:pPr marL="0" marR="0" lvl="0" indent="-69850" algn="l" rtl="0">
              <a:lnSpc>
                <a:spcPct val="115000"/>
              </a:lnSpc>
              <a:spcBef>
                <a:spcPts val="0"/>
              </a:spcBef>
              <a:spcAft>
                <a:spcPts val="0"/>
              </a:spcAft>
              <a:buClr>
                <a:schemeClr val="dk1"/>
              </a:buClr>
              <a:buSzPct val="68750"/>
              <a:buFont typeface="Arial"/>
              <a:buNone/>
            </a:pPr>
            <a:endParaRPr lang="en-US" sz="1600" b="1">
              <a:solidFill>
                <a:srgbClr val="3E0F46"/>
              </a:solidFill>
              <a:latin typeface="Street Corner" panose="02000400000000000000" pitchFamily="2" charset="0"/>
              <a:ea typeface="Questrial"/>
              <a:cs typeface="Questrial"/>
              <a:sym typeface="Questrial"/>
            </a:endParaRPr>
          </a:p>
          <a:p>
            <a:pPr marL="0" marR="0" lvl="0" indent="-69850" algn="l" rtl="0">
              <a:lnSpc>
                <a:spcPct val="115000"/>
              </a:lnSpc>
              <a:spcBef>
                <a:spcPts val="0"/>
              </a:spcBef>
              <a:spcAft>
                <a:spcPts val="0"/>
              </a:spcAft>
              <a:buClr>
                <a:schemeClr val="dk1"/>
              </a:buClr>
              <a:buSzPct val="68750"/>
              <a:buFont typeface="Arial"/>
              <a:buNone/>
            </a:pPr>
            <a:endParaRPr lang="en-US" sz="1600" b="1">
              <a:solidFill>
                <a:srgbClr val="3E0F46"/>
              </a:solidFill>
              <a:latin typeface="Street Corner" panose="02000400000000000000" pitchFamily="2" charset="0"/>
              <a:ea typeface="Questrial"/>
              <a:cs typeface="Questrial"/>
              <a:sym typeface="Questrial"/>
            </a:endParaRPr>
          </a:p>
          <a:p>
            <a:pPr marL="0" marR="0" lvl="0" indent="-69850" algn="l" rtl="0">
              <a:lnSpc>
                <a:spcPct val="115000"/>
              </a:lnSpc>
              <a:spcBef>
                <a:spcPts val="0"/>
              </a:spcBef>
              <a:spcAft>
                <a:spcPts val="0"/>
              </a:spcAft>
              <a:buClr>
                <a:schemeClr val="dk1"/>
              </a:buClr>
              <a:buSzPct val="55000"/>
              <a:buFont typeface="Arial"/>
              <a:buNone/>
            </a:pPr>
            <a:r>
              <a:rPr lang="en-US" sz="2000" b="1">
                <a:solidFill>
                  <a:srgbClr val="3E0F46"/>
                </a:solidFill>
                <a:latin typeface="Street Corner" panose="02000400000000000000" pitchFamily="2" charset="0"/>
                <a:ea typeface="Questrial"/>
                <a:cs typeface="Questrial"/>
                <a:sym typeface="Questrial"/>
              </a:rPr>
              <a:t>Key quote: </a:t>
            </a:r>
          </a:p>
          <a:p>
            <a:pPr marL="0" marR="0" lvl="0" indent="-69850" algn="l" rtl="0">
              <a:lnSpc>
                <a:spcPct val="115000"/>
              </a:lnSpc>
              <a:spcBef>
                <a:spcPts val="0"/>
              </a:spcBef>
              <a:spcAft>
                <a:spcPts val="0"/>
              </a:spcAft>
              <a:buClr>
                <a:schemeClr val="dk1"/>
              </a:buClr>
              <a:buFont typeface="Arial"/>
              <a:buNone/>
            </a:pPr>
            <a:endParaRPr sz="2000" b="1">
              <a:solidFill>
                <a:srgbClr val="3E0F46"/>
              </a:solidFill>
              <a:latin typeface="Street Corner" panose="02000400000000000000" pitchFamily="2" charset="0"/>
              <a:ea typeface="Questrial"/>
              <a:cs typeface="Questrial"/>
              <a:sym typeface="Questrial"/>
            </a:endParaRPr>
          </a:p>
          <a:p>
            <a:pPr lvl="0" rtl="0">
              <a:spcBef>
                <a:spcPts val="0"/>
              </a:spcBef>
              <a:buClr>
                <a:schemeClr val="dk1"/>
              </a:buClr>
              <a:buFont typeface="Arial"/>
              <a:buNone/>
            </a:pPr>
            <a:endParaRPr sz="1200">
              <a:latin typeface="Street Corner" panose="02000400000000000000" pitchFamily="2" charset="0"/>
              <a:ea typeface="Questrial"/>
              <a:cs typeface="Questrial"/>
              <a:sym typeface="Questrial"/>
            </a:endParaRPr>
          </a:p>
          <a:p>
            <a:pPr lvl="0" rtl="0">
              <a:spcBef>
                <a:spcPts val="0"/>
              </a:spcBef>
              <a:buClr>
                <a:schemeClr val="dk1"/>
              </a:buClr>
              <a:buFont typeface="Arial"/>
              <a:buNone/>
            </a:pPr>
            <a:endParaRPr sz="1200">
              <a:latin typeface="Street Corner" panose="02000400000000000000" pitchFamily="2" charset="0"/>
              <a:ea typeface="Questrial"/>
              <a:cs typeface="Questrial"/>
              <a:sym typeface="Questrial"/>
            </a:endParaRPr>
          </a:p>
          <a:p>
            <a:pPr lvl="0" rtl="0">
              <a:lnSpc>
                <a:spcPct val="115000"/>
              </a:lnSpc>
              <a:spcBef>
                <a:spcPts val="0"/>
              </a:spcBef>
              <a:buClr>
                <a:schemeClr val="dk1"/>
              </a:buClr>
              <a:buFont typeface="Arial"/>
              <a:buNone/>
            </a:pPr>
            <a:endParaRPr sz="1200" b="1">
              <a:latin typeface="Street Corner" panose="02000400000000000000" pitchFamily="2" charset="0"/>
              <a:ea typeface="Questrial"/>
              <a:cs typeface="Questrial"/>
              <a:sym typeface="Questrial"/>
            </a:endParaRPr>
          </a:p>
          <a:p>
            <a:pPr lvl="0" rtl="0">
              <a:lnSpc>
                <a:spcPct val="115000"/>
              </a:lnSpc>
              <a:spcBef>
                <a:spcPts val="0"/>
              </a:spcBef>
              <a:buClr>
                <a:schemeClr val="dk1"/>
              </a:buClr>
              <a:buFont typeface="Arial"/>
              <a:buNone/>
            </a:pPr>
            <a:endParaRPr sz="1200" u="sng">
              <a:latin typeface="Street Corner" panose="02000400000000000000" pitchFamily="2" charset="0"/>
              <a:ea typeface="Questrial"/>
              <a:cs typeface="Questrial"/>
              <a:sym typeface="Questrial"/>
            </a:endParaRPr>
          </a:p>
          <a:p>
            <a:pPr lvl="0" rtl="0">
              <a:spcBef>
                <a:spcPts val="0"/>
              </a:spcBef>
              <a:buNone/>
            </a:pPr>
            <a:endParaRPr sz="1200">
              <a:solidFill>
                <a:schemeClr val="dk1"/>
              </a:solidFill>
              <a:latin typeface="Street Corner" panose="02000400000000000000" pitchFamily="2" charset="0"/>
            </a:endParaRPr>
          </a:p>
          <a:p>
            <a:pPr lvl="0" rtl="0">
              <a:spcBef>
                <a:spcPts val="0"/>
              </a:spcBef>
              <a:buNone/>
            </a:pPr>
            <a:endParaRPr sz="1700">
              <a:solidFill>
                <a:srgbClr val="000090"/>
              </a:solidFill>
              <a:latin typeface="Street Corner" panose="02000400000000000000" pitchFamily="2" charset="0"/>
              <a:ea typeface="Gill Sans"/>
              <a:cs typeface="Gill Sans"/>
              <a:sym typeface="Gill Sans"/>
            </a:endParaRPr>
          </a:p>
          <a:p>
            <a:pPr lvl="0" rtl="0">
              <a:spcBef>
                <a:spcPts val="0"/>
              </a:spcBef>
              <a:buNone/>
            </a:pPr>
            <a:endParaRPr sz="1700">
              <a:solidFill>
                <a:srgbClr val="000090"/>
              </a:solidFill>
              <a:latin typeface="Street Corner" panose="02000400000000000000" pitchFamily="2" charset="0"/>
              <a:ea typeface="Gill Sans"/>
              <a:cs typeface="Gill Sans"/>
              <a:sym typeface="Gill Sans"/>
            </a:endParaRPr>
          </a:p>
          <a:p>
            <a:pPr lvl="0" rtl="0">
              <a:lnSpc>
                <a:spcPct val="115000"/>
              </a:lnSpc>
              <a:spcBef>
                <a:spcPts val="0"/>
              </a:spcBef>
              <a:buNone/>
            </a:pPr>
            <a:endParaRPr sz="1200" b="1">
              <a:solidFill>
                <a:srgbClr val="3E0F46"/>
              </a:solidFill>
              <a:latin typeface="Street Corner" panose="02000400000000000000" pitchFamily="2" charset="0"/>
              <a:ea typeface="Questrial"/>
              <a:cs typeface="Questrial"/>
              <a:sym typeface="Questrial"/>
            </a:endParaRPr>
          </a:p>
          <a:p>
            <a:pPr lvl="0" rtl="0">
              <a:lnSpc>
                <a:spcPct val="115000"/>
              </a:lnSpc>
              <a:spcBef>
                <a:spcPts val="0"/>
              </a:spcBef>
              <a:buNone/>
            </a:pPr>
            <a:endParaRPr sz="1200">
              <a:solidFill>
                <a:srgbClr val="660066"/>
              </a:solidFill>
              <a:latin typeface="Street Corner" panose="02000400000000000000" pitchFamily="2" charset="0"/>
              <a:ea typeface="Questrial"/>
              <a:cs typeface="Questrial"/>
              <a:sym typeface="Questrial"/>
            </a:endParaRPr>
          </a:p>
          <a:p>
            <a:pPr lvl="0" rtl="0">
              <a:lnSpc>
                <a:spcPct val="115000"/>
              </a:lnSpc>
              <a:spcBef>
                <a:spcPts val="0"/>
              </a:spcBef>
              <a:buClr>
                <a:schemeClr val="dk1"/>
              </a:buClr>
              <a:buSzPct val="84615"/>
              <a:buFont typeface="Arial"/>
              <a:buNone/>
            </a:pPr>
            <a:r>
              <a:rPr lang="en-US" sz="1300">
                <a:latin typeface="Street Corner" panose="02000400000000000000" pitchFamily="2" charset="0"/>
                <a:ea typeface="Questrial"/>
                <a:cs typeface="Questrial"/>
                <a:sym typeface="Questrial"/>
              </a:rPr>
              <a:t>  </a:t>
            </a:r>
          </a:p>
        </p:txBody>
      </p:sp>
      <p:sp>
        <p:nvSpPr>
          <p:cNvPr id="120" name="Shape 120"/>
          <p:cNvSpPr txBox="1">
            <a:spLocks noGrp="1"/>
          </p:cNvSpPr>
          <p:nvPr>
            <p:ph type="sldNum" idx="12"/>
          </p:nvPr>
        </p:nvSpPr>
        <p:spPr>
          <a:xfrm>
            <a:off x="7004788" y="9998416"/>
            <a:ext cx="453599" cy="818100"/>
          </a:xfrm>
          <a:prstGeom prst="rect">
            <a:avLst/>
          </a:prstGeom>
        </p:spPr>
        <p:txBody>
          <a:bodyPr lIns="102825" tIns="102825" rIns="102825" bIns="102825" anchor="ctr" anchorCtr="0">
            <a:noAutofit/>
          </a:bodyPr>
          <a:lstStyle/>
          <a:p>
            <a:pPr lvl="0" rtl="0">
              <a:spcBef>
                <a:spcPts val="0"/>
              </a:spcBef>
              <a:buNone/>
            </a:pPr>
            <a:fld id="{00000000-1234-1234-1234-123412341234}" type="slidenum">
              <a:rPr lang="en-US"/>
              <a:t>12</a:t>
            </a:fld>
            <a:endParaRPr lang="en-US"/>
          </a:p>
        </p:txBody>
      </p:sp>
      <p:sp>
        <p:nvSpPr>
          <p:cNvPr id="121" name="Shape 121"/>
          <p:cNvSpPr/>
          <p:nvPr/>
        </p:nvSpPr>
        <p:spPr>
          <a:xfrm>
            <a:off x="236975" y="3271334"/>
            <a:ext cx="4766826" cy="1614620"/>
          </a:xfrm>
          <a:prstGeom prst="round2DiagRect">
            <a:avLst>
              <a:gd name="adj1" fmla="val 16667"/>
              <a:gd name="adj2" fmla="val 0"/>
            </a:avLst>
          </a:prstGeom>
          <a:solidFill>
            <a:srgbClr val="B2B2B2">
              <a:alpha val="50196"/>
            </a:srgbClr>
          </a:solidFill>
          <a:ln w="28575" cap="flat" cmpd="sng">
            <a:solidFill>
              <a:srgbClr val="3E0F4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Questrial"/>
              <a:ea typeface="Questrial"/>
              <a:cs typeface="Questrial"/>
              <a:sym typeface="Questrial"/>
            </a:endParaRPr>
          </a:p>
        </p:txBody>
      </p:sp>
      <p:sp>
        <p:nvSpPr>
          <p:cNvPr id="122" name="Shape 122"/>
          <p:cNvSpPr txBox="1"/>
          <p:nvPr/>
        </p:nvSpPr>
        <p:spPr>
          <a:xfrm>
            <a:off x="380325" y="5208899"/>
            <a:ext cx="3212999" cy="5116050"/>
          </a:xfrm>
          <a:prstGeom prst="rect">
            <a:avLst/>
          </a:prstGeom>
          <a:solidFill>
            <a:schemeClr val="bg1">
              <a:lumMod val="95000"/>
            </a:schemeClr>
          </a:solidFill>
          <a:ln>
            <a:noFill/>
          </a:ln>
        </p:spPr>
        <p:txBody>
          <a:bodyPr lIns="91425" tIns="91425" rIns="91425" bIns="91425" anchor="ctr" anchorCtr="0">
            <a:noAutofit/>
          </a:bodyPr>
          <a:lstStyle/>
          <a:p>
            <a:pPr lvl="0" rtl="0">
              <a:lnSpc>
                <a:spcPct val="115000"/>
              </a:lnSpc>
              <a:spcBef>
                <a:spcPts val="0"/>
              </a:spcBef>
              <a:buNone/>
            </a:pPr>
            <a:endParaRPr sz="1300">
              <a:solidFill>
                <a:srgbClr val="000000"/>
              </a:solidFill>
              <a:latin typeface="Questrial"/>
              <a:ea typeface="Questrial"/>
              <a:cs typeface="Questrial"/>
              <a:sym typeface="Questrial"/>
            </a:endParaRPr>
          </a:p>
        </p:txBody>
      </p:sp>
      <p:sp>
        <p:nvSpPr>
          <p:cNvPr id="123" name="Shape 123"/>
          <p:cNvSpPr txBox="1"/>
          <p:nvPr/>
        </p:nvSpPr>
        <p:spPr>
          <a:xfrm>
            <a:off x="404412" y="5237667"/>
            <a:ext cx="3000000" cy="486900"/>
          </a:xfrm>
          <a:prstGeom prst="rect">
            <a:avLst/>
          </a:prstGeom>
          <a:noFill/>
          <a:ln>
            <a:noFill/>
          </a:ln>
        </p:spPr>
        <p:txBody>
          <a:bodyPr lIns="91425" tIns="91425" rIns="91425" bIns="91425" anchor="t" anchorCtr="0">
            <a:noAutofit/>
          </a:bodyPr>
          <a:lstStyle/>
          <a:p>
            <a:pPr lvl="0" rtl="0">
              <a:lnSpc>
                <a:spcPct val="100000"/>
              </a:lnSpc>
              <a:spcBef>
                <a:spcPts val="0"/>
              </a:spcBef>
              <a:buNone/>
            </a:pPr>
            <a:r>
              <a:rPr lang="en-US" sz="2000" b="1">
                <a:solidFill>
                  <a:srgbClr val="3E0F46"/>
                </a:solidFill>
                <a:latin typeface="Street Corner" panose="02000400000000000000" pitchFamily="2" charset="0"/>
                <a:ea typeface="Questrial"/>
                <a:cs typeface="Questrial"/>
                <a:sym typeface="Questrial"/>
              </a:rPr>
              <a:t>His story </a:t>
            </a:r>
          </a:p>
        </p:txBody>
      </p:sp>
      <p:sp>
        <p:nvSpPr>
          <p:cNvPr id="124" name="Shape 124"/>
          <p:cNvSpPr txBox="1"/>
          <p:nvPr/>
        </p:nvSpPr>
        <p:spPr>
          <a:xfrm>
            <a:off x="3771900" y="5208899"/>
            <a:ext cx="3299700" cy="5116050"/>
          </a:xfrm>
          <a:prstGeom prst="rect">
            <a:avLst/>
          </a:prstGeom>
          <a:solidFill>
            <a:schemeClr val="bg1">
              <a:lumMod val="95000"/>
            </a:schemeClr>
          </a:solidFill>
          <a:ln>
            <a:noFill/>
          </a:ln>
        </p:spPr>
        <p:txBody>
          <a:bodyPr lIns="91425" tIns="91425" rIns="91425" bIns="91425" anchor="ctr" anchorCtr="0">
            <a:noAutofit/>
          </a:bodyPr>
          <a:lstStyle/>
          <a:p>
            <a:pPr lvl="0" rtl="0">
              <a:lnSpc>
                <a:spcPct val="115000"/>
              </a:lnSpc>
              <a:spcBef>
                <a:spcPts val="0"/>
              </a:spcBef>
              <a:buNone/>
            </a:pPr>
            <a:endParaRPr sz="1300">
              <a:solidFill>
                <a:srgbClr val="000000"/>
              </a:solidFill>
              <a:latin typeface="Questrial"/>
              <a:ea typeface="Questrial"/>
              <a:cs typeface="Questrial"/>
              <a:sym typeface="Questrial"/>
            </a:endParaRPr>
          </a:p>
        </p:txBody>
      </p:sp>
      <p:sp>
        <p:nvSpPr>
          <p:cNvPr id="125" name="Shape 125"/>
          <p:cNvSpPr txBox="1"/>
          <p:nvPr/>
        </p:nvSpPr>
        <p:spPr>
          <a:xfrm>
            <a:off x="3802722" y="5237667"/>
            <a:ext cx="3000000" cy="486900"/>
          </a:xfrm>
          <a:prstGeom prst="rect">
            <a:avLst/>
          </a:prstGeom>
          <a:noFill/>
          <a:ln>
            <a:noFill/>
          </a:ln>
        </p:spPr>
        <p:txBody>
          <a:bodyPr lIns="91425" tIns="91425" rIns="91425" bIns="91425" anchor="t" anchorCtr="0">
            <a:noAutofit/>
          </a:bodyPr>
          <a:lstStyle/>
          <a:p>
            <a:pPr lvl="0" rtl="0">
              <a:lnSpc>
                <a:spcPct val="100000"/>
              </a:lnSpc>
              <a:spcBef>
                <a:spcPts val="0"/>
              </a:spcBef>
              <a:buNone/>
            </a:pPr>
            <a:r>
              <a:rPr lang="en-US" sz="2000" b="1">
                <a:solidFill>
                  <a:srgbClr val="3E0F46"/>
                </a:solidFill>
                <a:latin typeface="Street Corner" panose="02000400000000000000" pitchFamily="2" charset="0"/>
                <a:ea typeface="Questrial"/>
                <a:cs typeface="Questrial"/>
                <a:sym typeface="Questrial"/>
              </a:rPr>
              <a:t>Key needs</a:t>
            </a:r>
          </a:p>
        </p:txBody>
      </p:sp>
      <p:sp>
        <p:nvSpPr>
          <p:cNvPr id="4" name="Rectangle 3"/>
          <p:cNvSpPr/>
          <p:nvPr/>
        </p:nvSpPr>
        <p:spPr>
          <a:xfrm>
            <a:off x="404412" y="3300102"/>
            <a:ext cx="4509174" cy="1508105"/>
          </a:xfrm>
          <a:prstGeom prst="rect">
            <a:avLst/>
          </a:prstGeom>
          <a:noFill/>
        </p:spPr>
        <p:txBody>
          <a:bodyPr wrap="square">
            <a:spAutoFit/>
          </a:bodyPr>
          <a:lstStyle/>
          <a:p>
            <a:pPr indent="-69850">
              <a:lnSpc>
                <a:spcPct val="115000"/>
              </a:lnSpc>
              <a:buClr>
                <a:schemeClr val="dk1"/>
              </a:buClr>
            </a:pPr>
            <a:r>
              <a:rPr lang="en-GB" sz="2000" b="1">
                <a:solidFill>
                  <a:srgbClr val="3E0F46"/>
                </a:solidFill>
                <a:latin typeface="KG Small Town Southern Girl" panose="02000505000000020004" pitchFamily="2" charset="0"/>
                <a:ea typeface="Questrial"/>
                <a:cs typeface="Questrial"/>
              </a:rPr>
              <a:t>“It colours your world when people are nice to you. Community gives you purpose and meaning which is really good for your mental health”</a:t>
            </a:r>
            <a:endParaRPr lang="en-GB" sz="2000" b="1">
              <a:solidFill>
                <a:srgbClr val="3E0F46"/>
              </a:solidFill>
              <a:latin typeface="KG Small Town Southern Girl" panose="02000505000000020004" pitchFamily="2" charset="0"/>
              <a:ea typeface="Questrial"/>
              <a:cs typeface="Questrial"/>
              <a:sym typeface="Questrial"/>
            </a:endParaRPr>
          </a:p>
        </p:txBody>
      </p:sp>
      <p:sp>
        <p:nvSpPr>
          <p:cNvPr id="2" name="Rectangle 1"/>
          <p:cNvSpPr/>
          <p:nvPr/>
        </p:nvSpPr>
        <p:spPr>
          <a:xfrm>
            <a:off x="3605636" y="5208899"/>
            <a:ext cx="178576" cy="46343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21196" y="5208899"/>
            <a:ext cx="416644" cy="46343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7071600" y="5237667"/>
            <a:ext cx="416644" cy="46343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388702" y="5675353"/>
            <a:ext cx="3196244" cy="3416320"/>
          </a:xfrm>
          <a:prstGeom prst="rect">
            <a:avLst/>
          </a:prstGeom>
          <a:noFill/>
        </p:spPr>
        <p:txBody>
          <a:bodyPr wrap="square" rtlCol="0">
            <a:spAutoFit/>
          </a:bodyPr>
          <a:lstStyle/>
          <a:p>
            <a:r>
              <a:rPr lang="en-GB" sz="1200"/>
              <a:t>One of 6 children, Roger was born in Ireland and when he was still very young he met and married his wife. </a:t>
            </a:r>
          </a:p>
          <a:p>
            <a:endParaRPr lang="en-GB" sz="1200"/>
          </a:p>
          <a:p>
            <a:r>
              <a:rPr lang="en-GB" sz="1200"/>
              <a:t>They have been together for 50 years and recently moved to Wisbech to be near the family, after his wife suffered a heart attack.</a:t>
            </a:r>
          </a:p>
          <a:p>
            <a:endParaRPr lang="en-GB" sz="1200"/>
          </a:p>
          <a:p>
            <a:r>
              <a:rPr lang="en-GB" sz="1200"/>
              <a:t>Roger I now s a carer for his wife but always finds the time to do several activities: </a:t>
            </a:r>
            <a:r>
              <a:rPr lang="en-GB" sz="1200">
                <a:sym typeface="Questrial"/>
              </a:rPr>
              <a:t>he teaches English to local residents, which has ‘opened his eyes’ to the traditions and special occasions of others; he volunteers at the museum, running creative writing workshops; </a:t>
            </a:r>
            <a:r>
              <a:rPr lang="en-GB" sz="1200"/>
              <a:t>he also helps at the local school, in the nursery, helping children with their reading. </a:t>
            </a:r>
          </a:p>
          <a:p>
            <a:endParaRPr lang="en-GB" sz="1200"/>
          </a:p>
        </p:txBody>
      </p:sp>
      <p:sp>
        <p:nvSpPr>
          <p:cNvPr id="19" name="TextBox 18"/>
          <p:cNvSpPr txBox="1"/>
          <p:nvPr/>
        </p:nvSpPr>
        <p:spPr>
          <a:xfrm>
            <a:off x="3873500" y="5753100"/>
            <a:ext cx="3235720" cy="4139595"/>
          </a:xfrm>
          <a:prstGeom prst="rect">
            <a:avLst/>
          </a:prstGeom>
          <a:noFill/>
        </p:spPr>
        <p:txBody>
          <a:bodyPr wrap="square" rtlCol="0">
            <a:spAutoFit/>
          </a:bodyPr>
          <a:lstStyle/>
          <a:p>
            <a:pPr marL="171450" indent="-171450">
              <a:buFont typeface="Arial" panose="020B0604020202020204" pitchFamily="34" charset="0"/>
              <a:buChar char="•"/>
            </a:pPr>
            <a:r>
              <a:rPr lang="en-GB" sz="1200"/>
              <a:t>Having services close by – hospital and supermarket – or buses to travel to places</a:t>
            </a:r>
          </a:p>
          <a:p>
            <a:pPr marL="171450" indent="-171450">
              <a:buFont typeface="Arial" panose="020B0604020202020204" pitchFamily="34" charset="0"/>
              <a:buChar char="•"/>
            </a:pPr>
            <a:r>
              <a:rPr lang="en-GB" sz="1200"/>
              <a:t>Somewhere to chat over tea or coffee – a community centre, or at the church</a:t>
            </a:r>
          </a:p>
          <a:p>
            <a:pPr marL="171450" indent="-171450">
              <a:buFont typeface="Arial" panose="020B0604020202020204" pitchFamily="34" charset="0"/>
              <a:buChar char="•"/>
            </a:pPr>
            <a:r>
              <a:rPr lang="en-GB" sz="1200"/>
              <a:t>A sense of community where people help one another</a:t>
            </a:r>
          </a:p>
          <a:p>
            <a:pPr marL="171450" indent="-171450">
              <a:buFont typeface="Arial" panose="020B0604020202020204" pitchFamily="34" charset="0"/>
              <a:buChar char="•"/>
            </a:pPr>
            <a:r>
              <a:rPr lang="en-GB" sz="1200"/>
              <a:t>Funding to keep the museum open</a:t>
            </a:r>
          </a:p>
          <a:p>
            <a:endParaRPr lang="en-GB" altLang="en-US" sz="1200" b="1">
              <a:solidFill>
                <a:srgbClr val="3E0F46"/>
              </a:solidFill>
              <a:latin typeface="Street Corner" panose="02000400000000000000" pitchFamily="2" charset="0"/>
              <a:ea typeface="Questrial"/>
              <a:cs typeface="Questrial"/>
            </a:endParaRPr>
          </a:p>
          <a:p>
            <a:endParaRPr lang="en-GB" altLang="en-US" sz="1200" b="1">
              <a:solidFill>
                <a:srgbClr val="3E0F46"/>
              </a:solidFill>
              <a:latin typeface="Street Corner" panose="02000400000000000000" pitchFamily="2" charset="0"/>
              <a:ea typeface="Questrial"/>
              <a:cs typeface="Questrial"/>
            </a:endParaRPr>
          </a:p>
          <a:p>
            <a:r>
              <a:rPr lang="en-GB" altLang="en-US" sz="2000" b="1">
                <a:solidFill>
                  <a:srgbClr val="3E0F46"/>
                </a:solidFill>
                <a:latin typeface="Street Corner" panose="02000400000000000000" pitchFamily="2" charset="0"/>
                <a:ea typeface="Questrial"/>
                <a:cs typeface="Questrial"/>
              </a:rPr>
              <a:t>Social network</a:t>
            </a:r>
          </a:p>
          <a:p>
            <a:r>
              <a:rPr lang="en-GB" sz="1200"/>
              <a:t>Roger regularly attends a local club, but this is out of town</a:t>
            </a:r>
          </a:p>
          <a:p>
            <a:r>
              <a:rPr lang="en-GB" sz="1200"/>
              <a:t>His family is very important to him, particularly his wife and daughter a</a:t>
            </a:r>
            <a:r>
              <a:rPr lang="en-US" sz="1200"/>
              <a:t>nd</a:t>
            </a:r>
            <a:r>
              <a:rPr lang="en-GB" sz="1200"/>
              <a:t> his son, who lives out of town</a:t>
            </a:r>
          </a:p>
          <a:p>
            <a:r>
              <a:rPr lang="en-GB" sz="1200"/>
              <a:t>His ‘museum friends’ and half a dozen close friends in the local area are his social networ</a:t>
            </a:r>
            <a:r>
              <a:rPr lang="en-GB" sz="1200">
                <a:latin typeface="Tahoma" charset="0"/>
                <a:ea typeface="Tahoma" charset="0"/>
                <a:cs typeface="Tahoma" charset="0"/>
              </a:rPr>
              <a:t>k</a:t>
            </a:r>
          </a:p>
          <a:p>
            <a:endParaRPr lang="en-GB" sz="1300">
              <a:latin typeface="Street Corner"/>
              <a:cs typeface="Street Corner"/>
            </a:endParaRPr>
          </a:p>
          <a:p>
            <a:endParaRPr lang="en-GB" sz="1300">
              <a:latin typeface="Street Corner"/>
              <a:cs typeface="Street Corner"/>
            </a:endParaRPr>
          </a:p>
          <a:p>
            <a:endParaRPr lang="en-US" sz="1300">
              <a:latin typeface="Street Corner"/>
              <a:cs typeface="Street Corner"/>
            </a:endParaRPr>
          </a:p>
        </p:txBody>
      </p:sp>
      <p:sp>
        <p:nvSpPr>
          <p:cNvPr id="3" name="TextBox 2"/>
          <p:cNvSpPr txBox="1"/>
          <p:nvPr/>
        </p:nvSpPr>
        <p:spPr>
          <a:xfrm>
            <a:off x="4846296" y="4988473"/>
            <a:ext cx="3873442" cy="246221"/>
          </a:xfrm>
          <a:prstGeom prst="rect">
            <a:avLst/>
          </a:prstGeom>
          <a:noFill/>
        </p:spPr>
        <p:txBody>
          <a:bodyPr wrap="square" rtlCol="0">
            <a:spAutoFit/>
          </a:bodyPr>
          <a:lstStyle/>
          <a:p>
            <a:r>
              <a:rPr lang="en-GB" sz="1000">
                <a:latin typeface="Street Corner" panose="02000400000000000000" pitchFamily="2" charset="0"/>
              </a:rPr>
              <a:t>Stock picture courtesy of www.pexels.com</a:t>
            </a:r>
          </a:p>
        </p:txBody>
      </p:sp>
    </p:spTree>
    <p:extLst>
      <p:ext uri="{BB962C8B-B14F-4D97-AF65-F5344CB8AC3E}">
        <p14:creationId xmlns:p14="http://schemas.microsoft.com/office/powerpoint/2010/main" val="3792256327"/>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5097" y="-573308"/>
            <a:ext cx="7558134" cy="5776308"/>
          </a:xfrm>
          <a:prstGeom prst="rect">
            <a:avLst/>
          </a:prstGeom>
        </p:spPr>
      </p:pic>
      <p:sp>
        <p:nvSpPr>
          <p:cNvPr id="118" name="Shape 118"/>
          <p:cNvSpPr/>
          <p:nvPr/>
        </p:nvSpPr>
        <p:spPr>
          <a:xfrm>
            <a:off x="680717" y="-1207583"/>
            <a:ext cx="6102300" cy="13721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700" b="0" i="0" u="none" strike="noStrike" cap="none">
                <a:solidFill>
                  <a:srgbClr val="000090"/>
                </a:solidFill>
                <a:latin typeface="Questrial"/>
                <a:ea typeface="Questrial"/>
                <a:cs typeface="Questrial"/>
                <a:sym typeface="Questrial"/>
              </a:rPr>
              <a:t>.</a:t>
            </a:r>
          </a:p>
          <a:p>
            <a:pPr marL="0" marR="0" lvl="0" indent="0" algn="l" rtl="0">
              <a:spcBef>
                <a:spcPts val="0"/>
              </a:spcBef>
              <a:buNone/>
            </a:pPr>
            <a:endParaRPr sz="1700" b="0" i="0" u="none" strike="noStrike" cap="none">
              <a:solidFill>
                <a:srgbClr val="000090"/>
              </a:solidFill>
              <a:latin typeface="Questrial"/>
              <a:ea typeface="Questrial"/>
              <a:cs typeface="Questrial"/>
              <a:sym typeface="Questrial"/>
            </a:endParaRPr>
          </a:p>
          <a:p>
            <a:pPr marL="0" marR="0" lvl="0" indent="0" algn="l" rtl="0">
              <a:spcBef>
                <a:spcPts val="0"/>
              </a:spcBef>
              <a:buNone/>
            </a:pPr>
            <a:endParaRPr sz="1700" b="0" i="0" u="none" strike="noStrike" cap="none">
              <a:solidFill>
                <a:srgbClr val="000090"/>
              </a:solidFill>
              <a:latin typeface="Questrial"/>
              <a:ea typeface="Questrial"/>
              <a:cs typeface="Questrial"/>
              <a:sym typeface="Questrial"/>
            </a:endParaRPr>
          </a:p>
        </p:txBody>
      </p:sp>
      <p:sp>
        <p:nvSpPr>
          <p:cNvPr id="119" name="Shape 119"/>
          <p:cNvSpPr/>
          <p:nvPr/>
        </p:nvSpPr>
        <p:spPr>
          <a:xfrm>
            <a:off x="485060" y="1"/>
            <a:ext cx="5915740" cy="2755900"/>
          </a:xfrm>
          <a:prstGeom prst="rect">
            <a:avLst/>
          </a:prstGeom>
          <a:noFill/>
          <a:ln>
            <a:noFill/>
          </a:ln>
        </p:spPr>
        <p:txBody>
          <a:bodyPr lIns="91425" tIns="45700" rIns="91425" bIns="45700" anchor="t" anchorCtr="0">
            <a:noAutofit/>
          </a:bodyPr>
          <a:lstStyle/>
          <a:p>
            <a:pPr lvl="0" rtl="0">
              <a:lnSpc>
                <a:spcPct val="115000"/>
              </a:lnSpc>
              <a:spcBef>
                <a:spcPts val="0"/>
              </a:spcBef>
              <a:buNone/>
            </a:pPr>
            <a:endParaRPr u="sng">
              <a:solidFill>
                <a:srgbClr val="7030A0"/>
              </a:solidFill>
              <a:latin typeface="Street Corner" panose="02000400000000000000" pitchFamily="2" charset="0"/>
              <a:ea typeface="Questrial"/>
              <a:cs typeface="Questrial"/>
              <a:sym typeface="Questrial"/>
            </a:endParaRPr>
          </a:p>
          <a:p>
            <a:pPr lvl="0" indent="-69850">
              <a:lnSpc>
                <a:spcPct val="115000"/>
              </a:lnSpc>
              <a:buClr>
                <a:schemeClr val="dk1"/>
              </a:buClr>
              <a:buSzPct val="44000"/>
            </a:pPr>
            <a:r>
              <a:rPr lang="en-US" altLang="en-US" sz="6000" b="1">
                <a:solidFill>
                  <a:srgbClr val="002060"/>
                </a:solidFill>
                <a:latin typeface="KG Small Town Southern Girl" panose="02000505000000020004" pitchFamily="2" charset="0"/>
                <a:ea typeface="Questrial"/>
                <a:cs typeface="Questrial"/>
              </a:rPr>
              <a:t>Miriam’s Story </a:t>
            </a:r>
            <a:endParaRPr sz="6000" b="1">
              <a:solidFill>
                <a:srgbClr val="002060"/>
              </a:solidFill>
              <a:latin typeface="KG Small Town Southern Girl" panose="02000505000000020004" pitchFamily="2" charset="0"/>
              <a:ea typeface="Questrial"/>
              <a:cs typeface="Questrial"/>
              <a:sym typeface="Questrial"/>
            </a:endParaRPr>
          </a:p>
          <a:p>
            <a:pPr marL="0" marR="0" lvl="0" indent="-69850" algn="l" rtl="0">
              <a:lnSpc>
                <a:spcPct val="115000"/>
              </a:lnSpc>
              <a:spcBef>
                <a:spcPts val="0"/>
              </a:spcBef>
              <a:spcAft>
                <a:spcPts val="0"/>
              </a:spcAft>
              <a:buClr>
                <a:schemeClr val="dk1"/>
              </a:buClr>
              <a:buSzPct val="68750"/>
              <a:buFont typeface="Arial"/>
              <a:buNone/>
            </a:pPr>
            <a:r>
              <a:rPr lang="en-US" sz="2000" b="1">
                <a:solidFill>
                  <a:srgbClr val="002060"/>
                </a:solidFill>
                <a:latin typeface="Street Corner" panose="02000400000000000000" pitchFamily="2" charset="0"/>
                <a:ea typeface="Questrial"/>
                <a:cs typeface="Questrial"/>
                <a:sym typeface="Questrial"/>
              </a:rPr>
              <a:t>AGE: 28</a:t>
            </a:r>
            <a:endParaRPr lang="en-US" sz="1600" b="1">
              <a:solidFill>
                <a:srgbClr val="002060"/>
              </a:solidFill>
              <a:latin typeface="Street Corner" panose="02000400000000000000" pitchFamily="2" charset="0"/>
              <a:ea typeface="Questrial"/>
              <a:cs typeface="Questrial"/>
              <a:sym typeface="Questrial"/>
            </a:endParaRPr>
          </a:p>
          <a:p>
            <a:pPr lvl="0" indent="-69850">
              <a:lnSpc>
                <a:spcPct val="115000"/>
              </a:lnSpc>
              <a:buClr>
                <a:schemeClr val="dk1"/>
              </a:buClr>
              <a:buSzPct val="68750"/>
            </a:pPr>
            <a:r>
              <a:rPr lang="en-US" sz="1800" b="1">
                <a:solidFill>
                  <a:srgbClr val="002060"/>
                </a:solidFill>
                <a:latin typeface="Street Corner" panose="02000400000000000000" pitchFamily="2" charset="0"/>
                <a:ea typeface="Questrial"/>
                <a:cs typeface="Questrial"/>
                <a:sym typeface="Questrial"/>
              </a:rPr>
              <a:t>Wisbech area</a:t>
            </a:r>
          </a:p>
          <a:p>
            <a:pPr marL="0" marR="0" lvl="0" indent="-69850" algn="l" rtl="0">
              <a:lnSpc>
                <a:spcPct val="115000"/>
              </a:lnSpc>
              <a:spcBef>
                <a:spcPts val="0"/>
              </a:spcBef>
              <a:spcAft>
                <a:spcPts val="0"/>
              </a:spcAft>
              <a:buClr>
                <a:schemeClr val="dk1"/>
              </a:buClr>
              <a:buSzPct val="68750"/>
              <a:buFont typeface="Arial"/>
              <a:buNone/>
            </a:pPr>
            <a:endParaRPr lang="en-US" sz="1600" b="1">
              <a:solidFill>
                <a:srgbClr val="3E0F46"/>
              </a:solidFill>
              <a:latin typeface="Street Corner" panose="02000400000000000000" pitchFamily="2" charset="0"/>
              <a:ea typeface="Questrial"/>
              <a:cs typeface="Questrial"/>
              <a:sym typeface="Questrial"/>
            </a:endParaRPr>
          </a:p>
          <a:p>
            <a:pPr marL="0" marR="0" lvl="0" indent="-69850" algn="l" rtl="0">
              <a:lnSpc>
                <a:spcPct val="115000"/>
              </a:lnSpc>
              <a:spcBef>
                <a:spcPts val="0"/>
              </a:spcBef>
              <a:spcAft>
                <a:spcPts val="0"/>
              </a:spcAft>
              <a:buClr>
                <a:schemeClr val="dk1"/>
              </a:buClr>
              <a:buSzPct val="68750"/>
              <a:buFont typeface="Arial"/>
              <a:buNone/>
            </a:pPr>
            <a:endParaRPr lang="en-GB" sz="2000" b="1">
              <a:solidFill>
                <a:srgbClr val="3E0F46"/>
              </a:solidFill>
              <a:latin typeface="Street Corner" panose="02000400000000000000" pitchFamily="2" charset="0"/>
              <a:ea typeface="Questrial"/>
              <a:cs typeface="Questrial"/>
              <a:sym typeface="Questrial"/>
            </a:endParaRPr>
          </a:p>
          <a:p>
            <a:pPr marL="0" marR="0" lvl="0" indent="-69850" algn="l" rtl="0">
              <a:lnSpc>
                <a:spcPct val="115000"/>
              </a:lnSpc>
              <a:spcBef>
                <a:spcPts val="0"/>
              </a:spcBef>
              <a:spcAft>
                <a:spcPts val="0"/>
              </a:spcAft>
              <a:buClr>
                <a:schemeClr val="dk1"/>
              </a:buClr>
              <a:buSzPct val="68750"/>
              <a:buFont typeface="Arial"/>
              <a:buNone/>
            </a:pPr>
            <a:endParaRPr lang="en-GB" sz="2000" b="1">
              <a:solidFill>
                <a:srgbClr val="3E0F46"/>
              </a:solidFill>
              <a:latin typeface="Street Corner" panose="02000400000000000000" pitchFamily="2" charset="0"/>
              <a:ea typeface="Questrial"/>
              <a:cs typeface="Questrial"/>
              <a:sym typeface="Questrial"/>
            </a:endParaRPr>
          </a:p>
          <a:p>
            <a:pPr marL="0" marR="0" lvl="0" indent="-69850" algn="l" rtl="0">
              <a:lnSpc>
                <a:spcPct val="115000"/>
              </a:lnSpc>
              <a:spcBef>
                <a:spcPts val="0"/>
              </a:spcBef>
              <a:spcAft>
                <a:spcPts val="0"/>
              </a:spcAft>
              <a:buClr>
                <a:schemeClr val="dk1"/>
              </a:buClr>
              <a:buSzPct val="68750"/>
              <a:buFont typeface="Arial"/>
              <a:buNone/>
            </a:pPr>
            <a:endParaRPr lang="en-GB" sz="2000" b="1">
              <a:solidFill>
                <a:srgbClr val="3E0F46"/>
              </a:solidFill>
              <a:latin typeface="Street Corner" panose="02000400000000000000" pitchFamily="2" charset="0"/>
              <a:ea typeface="Questrial"/>
              <a:cs typeface="Questrial"/>
              <a:sym typeface="Questrial"/>
            </a:endParaRPr>
          </a:p>
          <a:p>
            <a:pPr marL="0" marR="0" lvl="0" indent="-69850" algn="l" rtl="0">
              <a:lnSpc>
                <a:spcPct val="115000"/>
              </a:lnSpc>
              <a:spcBef>
                <a:spcPts val="0"/>
              </a:spcBef>
              <a:spcAft>
                <a:spcPts val="0"/>
              </a:spcAft>
              <a:buClr>
                <a:schemeClr val="dk1"/>
              </a:buClr>
              <a:buSzPct val="55000"/>
              <a:buFont typeface="Arial"/>
              <a:buNone/>
            </a:pPr>
            <a:r>
              <a:rPr lang="en-US" sz="2000" b="1">
                <a:solidFill>
                  <a:srgbClr val="002060"/>
                </a:solidFill>
                <a:latin typeface="Street Corner" panose="02000400000000000000" pitchFamily="2" charset="0"/>
                <a:ea typeface="Questrial"/>
                <a:cs typeface="Questrial"/>
                <a:sym typeface="Questrial"/>
              </a:rPr>
              <a:t>Key quote: </a:t>
            </a:r>
          </a:p>
          <a:p>
            <a:pPr marL="0" marR="0" lvl="0" indent="-69850" algn="l" rtl="0">
              <a:lnSpc>
                <a:spcPct val="115000"/>
              </a:lnSpc>
              <a:spcBef>
                <a:spcPts val="0"/>
              </a:spcBef>
              <a:spcAft>
                <a:spcPts val="0"/>
              </a:spcAft>
              <a:buClr>
                <a:schemeClr val="dk1"/>
              </a:buClr>
              <a:buFont typeface="Arial"/>
              <a:buNone/>
            </a:pPr>
            <a:endParaRPr sz="2000" b="1">
              <a:solidFill>
                <a:srgbClr val="3E0F46"/>
              </a:solidFill>
              <a:latin typeface="Street Corner" panose="02000400000000000000" pitchFamily="2" charset="0"/>
              <a:ea typeface="Questrial"/>
              <a:cs typeface="Questrial"/>
              <a:sym typeface="Questrial"/>
            </a:endParaRPr>
          </a:p>
          <a:p>
            <a:pPr lvl="0" rtl="0">
              <a:spcBef>
                <a:spcPts val="0"/>
              </a:spcBef>
              <a:buClr>
                <a:schemeClr val="dk1"/>
              </a:buClr>
              <a:buFont typeface="Arial"/>
              <a:buNone/>
            </a:pPr>
            <a:endParaRPr sz="1200">
              <a:latin typeface="Street Corner" panose="02000400000000000000" pitchFamily="2" charset="0"/>
              <a:ea typeface="Questrial"/>
              <a:cs typeface="Questrial"/>
              <a:sym typeface="Questrial"/>
            </a:endParaRPr>
          </a:p>
          <a:p>
            <a:pPr lvl="0" rtl="0">
              <a:spcBef>
                <a:spcPts val="0"/>
              </a:spcBef>
              <a:buClr>
                <a:schemeClr val="dk1"/>
              </a:buClr>
              <a:buFont typeface="Arial"/>
              <a:buNone/>
            </a:pPr>
            <a:endParaRPr sz="1200">
              <a:latin typeface="Street Corner" panose="02000400000000000000" pitchFamily="2" charset="0"/>
              <a:ea typeface="Questrial"/>
              <a:cs typeface="Questrial"/>
              <a:sym typeface="Questrial"/>
            </a:endParaRPr>
          </a:p>
          <a:p>
            <a:pPr lvl="0" rtl="0">
              <a:lnSpc>
                <a:spcPct val="115000"/>
              </a:lnSpc>
              <a:spcBef>
                <a:spcPts val="0"/>
              </a:spcBef>
              <a:buClr>
                <a:schemeClr val="dk1"/>
              </a:buClr>
              <a:buFont typeface="Arial"/>
              <a:buNone/>
            </a:pPr>
            <a:endParaRPr sz="1200" b="1">
              <a:latin typeface="Street Corner" panose="02000400000000000000" pitchFamily="2" charset="0"/>
              <a:ea typeface="Questrial"/>
              <a:cs typeface="Questrial"/>
              <a:sym typeface="Questrial"/>
            </a:endParaRPr>
          </a:p>
          <a:p>
            <a:pPr lvl="0" rtl="0">
              <a:lnSpc>
                <a:spcPct val="115000"/>
              </a:lnSpc>
              <a:spcBef>
                <a:spcPts val="0"/>
              </a:spcBef>
              <a:buClr>
                <a:schemeClr val="dk1"/>
              </a:buClr>
              <a:buFont typeface="Arial"/>
              <a:buNone/>
            </a:pPr>
            <a:endParaRPr sz="1200" u="sng">
              <a:latin typeface="Street Corner" panose="02000400000000000000" pitchFamily="2" charset="0"/>
              <a:ea typeface="Questrial"/>
              <a:cs typeface="Questrial"/>
              <a:sym typeface="Questrial"/>
            </a:endParaRPr>
          </a:p>
          <a:p>
            <a:pPr lvl="0" rtl="0">
              <a:spcBef>
                <a:spcPts val="0"/>
              </a:spcBef>
              <a:buNone/>
            </a:pPr>
            <a:endParaRPr sz="1200">
              <a:solidFill>
                <a:schemeClr val="dk1"/>
              </a:solidFill>
              <a:latin typeface="Street Corner" panose="02000400000000000000" pitchFamily="2" charset="0"/>
            </a:endParaRPr>
          </a:p>
          <a:p>
            <a:pPr lvl="0" rtl="0">
              <a:spcBef>
                <a:spcPts val="0"/>
              </a:spcBef>
              <a:buNone/>
            </a:pPr>
            <a:endParaRPr sz="1700">
              <a:solidFill>
                <a:srgbClr val="000090"/>
              </a:solidFill>
              <a:latin typeface="Street Corner" panose="02000400000000000000" pitchFamily="2" charset="0"/>
              <a:ea typeface="Gill Sans"/>
              <a:cs typeface="Gill Sans"/>
              <a:sym typeface="Gill Sans"/>
            </a:endParaRPr>
          </a:p>
          <a:p>
            <a:pPr lvl="0" rtl="0">
              <a:spcBef>
                <a:spcPts val="0"/>
              </a:spcBef>
              <a:buNone/>
            </a:pPr>
            <a:endParaRPr sz="1700">
              <a:solidFill>
                <a:srgbClr val="000090"/>
              </a:solidFill>
              <a:latin typeface="Street Corner" panose="02000400000000000000" pitchFamily="2" charset="0"/>
              <a:ea typeface="Gill Sans"/>
              <a:cs typeface="Gill Sans"/>
              <a:sym typeface="Gill Sans"/>
            </a:endParaRPr>
          </a:p>
          <a:p>
            <a:pPr lvl="0" rtl="0">
              <a:lnSpc>
                <a:spcPct val="115000"/>
              </a:lnSpc>
              <a:spcBef>
                <a:spcPts val="0"/>
              </a:spcBef>
              <a:buNone/>
            </a:pPr>
            <a:endParaRPr sz="1200" b="1">
              <a:solidFill>
                <a:srgbClr val="3E0F46"/>
              </a:solidFill>
              <a:latin typeface="Street Corner" panose="02000400000000000000" pitchFamily="2" charset="0"/>
              <a:ea typeface="Questrial"/>
              <a:cs typeface="Questrial"/>
              <a:sym typeface="Questrial"/>
            </a:endParaRPr>
          </a:p>
          <a:p>
            <a:pPr lvl="0" rtl="0">
              <a:lnSpc>
                <a:spcPct val="115000"/>
              </a:lnSpc>
              <a:spcBef>
                <a:spcPts val="0"/>
              </a:spcBef>
              <a:buNone/>
            </a:pPr>
            <a:endParaRPr sz="1200">
              <a:solidFill>
                <a:srgbClr val="660066"/>
              </a:solidFill>
              <a:latin typeface="Street Corner" panose="02000400000000000000" pitchFamily="2" charset="0"/>
              <a:ea typeface="Questrial"/>
              <a:cs typeface="Questrial"/>
              <a:sym typeface="Questrial"/>
            </a:endParaRPr>
          </a:p>
          <a:p>
            <a:pPr lvl="0" rtl="0">
              <a:lnSpc>
                <a:spcPct val="115000"/>
              </a:lnSpc>
              <a:spcBef>
                <a:spcPts val="0"/>
              </a:spcBef>
              <a:buClr>
                <a:schemeClr val="dk1"/>
              </a:buClr>
              <a:buSzPct val="84615"/>
              <a:buFont typeface="Arial"/>
              <a:buNone/>
            </a:pPr>
            <a:r>
              <a:rPr lang="en-US" sz="1300">
                <a:latin typeface="Street Corner" panose="02000400000000000000" pitchFamily="2" charset="0"/>
                <a:ea typeface="Questrial"/>
                <a:cs typeface="Questrial"/>
                <a:sym typeface="Questrial"/>
              </a:rPr>
              <a:t>  </a:t>
            </a:r>
          </a:p>
        </p:txBody>
      </p:sp>
      <p:sp>
        <p:nvSpPr>
          <p:cNvPr id="120" name="Shape 120"/>
          <p:cNvSpPr txBox="1">
            <a:spLocks noGrp="1"/>
          </p:cNvSpPr>
          <p:nvPr>
            <p:ph type="sldNum" idx="12"/>
          </p:nvPr>
        </p:nvSpPr>
        <p:spPr>
          <a:xfrm>
            <a:off x="7004788" y="9998416"/>
            <a:ext cx="453599" cy="818100"/>
          </a:xfrm>
          <a:prstGeom prst="rect">
            <a:avLst/>
          </a:prstGeom>
        </p:spPr>
        <p:txBody>
          <a:bodyPr lIns="102825" tIns="102825" rIns="102825" bIns="102825" anchor="ctr" anchorCtr="0">
            <a:noAutofit/>
          </a:bodyPr>
          <a:lstStyle/>
          <a:p>
            <a:pPr lvl="0" rtl="0">
              <a:spcBef>
                <a:spcPts val="0"/>
              </a:spcBef>
              <a:buNone/>
            </a:pPr>
            <a:fld id="{00000000-1234-1234-1234-123412341234}" type="slidenum">
              <a:rPr lang="en-US"/>
              <a:t>13</a:t>
            </a:fld>
            <a:endParaRPr lang="en-US"/>
          </a:p>
        </p:txBody>
      </p:sp>
      <p:sp>
        <p:nvSpPr>
          <p:cNvPr id="121" name="Shape 121"/>
          <p:cNvSpPr/>
          <p:nvPr/>
        </p:nvSpPr>
        <p:spPr>
          <a:xfrm>
            <a:off x="296021" y="3725761"/>
            <a:ext cx="6915899" cy="1090217"/>
          </a:xfrm>
          <a:prstGeom prst="round2DiagRect">
            <a:avLst>
              <a:gd name="adj1" fmla="val 16667"/>
              <a:gd name="adj2" fmla="val 0"/>
            </a:avLst>
          </a:prstGeom>
          <a:solidFill>
            <a:schemeClr val="bg1">
              <a:lumMod val="85000"/>
              <a:alpha val="59000"/>
            </a:schemeClr>
          </a:solidFill>
          <a:ln w="28575" cap="flat" cmpd="sng">
            <a:solidFill>
              <a:srgbClr val="00206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002060"/>
              </a:solidFill>
              <a:latin typeface="Questrial"/>
              <a:ea typeface="Questrial"/>
              <a:cs typeface="Questrial"/>
              <a:sym typeface="Questrial"/>
            </a:endParaRPr>
          </a:p>
        </p:txBody>
      </p:sp>
      <p:sp>
        <p:nvSpPr>
          <p:cNvPr id="122" name="Shape 122"/>
          <p:cNvSpPr txBox="1"/>
          <p:nvPr/>
        </p:nvSpPr>
        <p:spPr>
          <a:xfrm>
            <a:off x="344466" y="5237667"/>
            <a:ext cx="3212999" cy="5116050"/>
          </a:xfrm>
          <a:prstGeom prst="rect">
            <a:avLst/>
          </a:prstGeom>
          <a:solidFill>
            <a:schemeClr val="bg1">
              <a:lumMod val="95000"/>
            </a:schemeClr>
          </a:solidFill>
          <a:ln>
            <a:noFill/>
          </a:ln>
        </p:spPr>
        <p:txBody>
          <a:bodyPr lIns="91425" tIns="91425" rIns="91425" bIns="91425" anchor="ctr" anchorCtr="0">
            <a:noAutofit/>
          </a:bodyPr>
          <a:lstStyle/>
          <a:p>
            <a:pPr lvl="0" rtl="0">
              <a:lnSpc>
                <a:spcPct val="115000"/>
              </a:lnSpc>
              <a:spcBef>
                <a:spcPts val="0"/>
              </a:spcBef>
              <a:buNone/>
            </a:pPr>
            <a:endParaRPr sz="1300">
              <a:solidFill>
                <a:srgbClr val="000000"/>
              </a:solidFill>
              <a:latin typeface="Questrial"/>
              <a:ea typeface="Questrial"/>
              <a:cs typeface="Questrial"/>
              <a:sym typeface="Questrial"/>
            </a:endParaRPr>
          </a:p>
        </p:txBody>
      </p:sp>
      <p:sp>
        <p:nvSpPr>
          <p:cNvPr id="123" name="Shape 123"/>
          <p:cNvSpPr txBox="1"/>
          <p:nvPr/>
        </p:nvSpPr>
        <p:spPr>
          <a:xfrm>
            <a:off x="404412" y="5266200"/>
            <a:ext cx="3000000" cy="486900"/>
          </a:xfrm>
          <a:prstGeom prst="rect">
            <a:avLst/>
          </a:prstGeom>
          <a:noFill/>
          <a:ln>
            <a:noFill/>
          </a:ln>
        </p:spPr>
        <p:txBody>
          <a:bodyPr lIns="91425" tIns="91425" rIns="91425" bIns="91425" anchor="t" anchorCtr="0">
            <a:noAutofit/>
          </a:bodyPr>
          <a:lstStyle/>
          <a:p>
            <a:pPr lvl="0" rtl="0">
              <a:lnSpc>
                <a:spcPct val="100000"/>
              </a:lnSpc>
              <a:spcBef>
                <a:spcPts val="0"/>
              </a:spcBef>
              <a:buNone/>
            </a:pPr>
            <a:r>
              <a:rPr lang="en-US" sz="2000" b="1">
                <a:solidFill>
                  <a:srgbClr val="3E0F46"/>
                </a:solidFill>
                <a:latin typeface="Street Corner" panose="02000400000000000000" pitchFamily="2" charset="0"/>
                <a:ea typeface="Questrial"/>
                <a:cs typeface="Questrial"/>
                <a:sym typeface="Questrial"/>
              </a:rPr>
              <a:t>Her story </a:t>
            </a:r>
          </a:p>
        </p:txBody>
      </p:sp>
      <p:sp>
        <p:nvSpPr>
          <p:cNvPr id="124" name="Shape 124"/>
          <p:cNvSpPr txBox="1"/>
          <p:nvPr/>
        </p:nvSpPr>
        <p:spPr>
          <a:xfrm>
            <a:off x="3771900" y="5208899"/>
            <a:ext cx="3299700" cy="5116050"/>
          </a:xfrm>
          <a:prstGeom prst="rect">
            <a:avLst/>
          </a:prstGeom>
          <a:solidFill>
            <a:schemeClr val="bg1">
              <a:lumMod val="95000"/>
            </a:schemeClr>
          </a:solidFill>
          <a:ln>
            <a:noFill/>
          </a:ln>
        </p:spPr>
        <p:txBody>
          <a:bodyPr lIns="91425" tIns="91425" rIns="91425" bIns="91425" anchor="ctr" anchorCtr="0">
            <a:noAutofit/>
          </a:bodyPr>
          <a:lstStyle/>
          <a:p>
            <a:pPr lvl="0" rtl="0">
              <a:lnSpc>
                <a:spcPct val="115000"/>
              </a:lnSpc>
              <a:spcBef>
                <a:spcPts val="0"/>
              </a:spcBef>
              <a:buNone/>
            </a:pPr>
            <a:endParaRPr sz="1300">
              <a:solidFill>
                <a:srgbClr val="000000"/>
              </a:solidFill>
              <a:latin typeface="Questrial"/>
              <a:ea typeface="Questrial"/>
              <a:cs typeface="Questrial"/>
              <a:sym typeface="Questrial"/>
            </a:endParaRPr>
          </a:p>
        </p:txBody>
      </p:sp>
      <p:sp>
        <p:nvSpPr>
          <p:cNvPr id="125" name="Shape 125"/>
          <p:cNvSpPr txBox="1"/>
          <p:nvPr/>
        </p:nvSpPr>
        <p:spPr>
          <a:xfrm>
            <a:off x="3802722" y="5237667"/>
            <a:ext cx="3000000" cy="486900"/>
          </a:xfrm>
          <a:prstGeom prst="rect">
            <a:avLst/>
          </a:prstGeom>
          <a:noFill/>
          <a:ln>
            <a:noFill/>
          </a:ln>
        </p:spPr>
        <p:txBody>
          <a:bodyPr lIns="91425" tIns="91425" rIns="91425" bIns="91425" anchor="t" anchorCtr="0">
            <a:noAutofit/>
          </a:bodyPr>
          <a:lstStyle/>
          <a:p>
            <a:pPr lvl="0" rtl="0">
              <a:lnSpc>
                <a:spcPct val="100000"/>
              </a:lnSpc>
              <a:spcBef>
                <a:spcPts val="0"/>
              </a:spcBef>
              <a:buNone/>
            </a:pPr>
            <a:r>
              <a:rPr lang="en-US" sz="2000" b="1">
                <a:solidFill>
                  <a:srgbClr val="3E0F46"/>
                </a:solidFill>
                <a:latin typeface="Street Corner" panose="02000400000000000000" pitchFamily="2" charset="0"/>
                <a:ea typeface="Questrial"/>
                <a:cs typeface="Questrial"/>
                <a:sym typeface="Questrial"/>
              </a:rPr>
              <a:t>Key needs</a:t>
            </a:r>
          </a:p>
        </p:txBody>
      </p:sp>
      <p:sp>
        <p:nvSpPr>
          <p:cNvPr id="4" name="Rectangle 3"/>
          <p:cNvSpPr/>
          <p:nvPr/>
        </p:nvSpPr>
        <p:spPr>
          <a:xfrm>
            <a:off x="559557" y="3800315"/>
            <a:ext cx="6542087" cy="1138773"/>
          </a:xfrm>
          <a:prstGeom prst="rect">
            <a:avLst/>
          </a:prstGeom>
        </p:spPr>
        <p:txBody>
          <a:bodyPr wrap="square">
            <a:spAutoFit/>
          </a:bodyPr>
          <a:lstStyle/>
          <a:p>
            <a:r>
              <a:rPr lang="en-GB" sz="2400" b="1">
                <a:solidFill>
                  <a:srgbClr val="002060"/>
                </a:solidFill>
                <a:latin typeface="KG Small Town Southern Girl" panose="02000505000000020004" pitchFamily="2" charset="0"/>
                <a:ea typeface="Questrial"/>
                <a:cs typeface="Questrial"/>
              </a:rPr>
              <a:t>“Once you realise you’re not on your own, it’s easier to get out and talk to people.”</a:t>
            </a:r>
          </a:p>
          <a:p>
            <a:endParaRPr lang="en-GB" altLang="en-US" sz="2000" b="1">
              <a:solidFill>
                <a:srgbClr val="002060"/>
              </a:solidFill>
              <a:latin typeface="Alabama" panose="02000503000000020004" pitchFamily="2" charset="0"/>
              <a:ea typeface="Questrial"/>
              <a:cs typeface="Questrial"/>
            </a:endParaRPr>
          </a:p>
        </p:txBody>
      </p:sp>
      <p:sp>
        <p:nvSpPr>
          <p:cNvPr id="2" name="Rectangle 1"/>
          <p:cNvSpPr/>
          <p:nvPr/>
        </p:nvSpPr>
        <p:spPr>
          <a:xfrm>
            <a:off x="3575395" y="5208899"/>
            <a:ext cx="178576" cy="46343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54248" y="5208899"/>
            <a:ext cx="416644" cy="46343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7071600" y="5237667"/>
            <a:ext cx="416644" cy="46343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388702" y="5675353"/>
            <a:ext cx="3196244" cy="4339650"/>
          </a:xfrm>
          <a:prstGeom prst="rect">
            <a:avLst/>
          </a:prstGeom>
          <a:noFill/>
        </p:spPr>
        <p:txBody>
          <a:bodyPr wrap="square" rtlCol="0">
            <a:spAutoFit/>
          </a:bodyPr>
          <a:lstStyle/>
          <a:p>
            <a:r>
              <a:rPr lang="en-GB" sz="1200"/>
              <a:t>When she was younger M</a:t>
            </a:r>
            <a:r>
              <a:rPr lang="en-US" sz="1200"/>
              <a:t>i</a:t>
            </a:r>
            <a:r>
              <a:rPr lang="en-GB" sz="1200"/>
              <a:t>riam worked in theatre and as a model.  Before, she lived with her husband and son, but when her marriage broke down she moved to Wisbech (almost 2 years ago).</a:t>
            </a:r>
          </a:p>
          <a:p>
            <a:endParaRPr lang="en-GB" sz="1200"/>
          </a:p>
          <a:p>
            <a:r>
              <a:rPr lang="en-GB" sz="1200">
                <a:sym typeface="Questrial"/>
              </a:rPr>
              <a:t>She is dyslexic and suffers with depression, but is a talented artist, who now runs a craft shop. </a:t>
            </a:r>
          </a:p>
          <a:p>
            <a:endParaRPr lang="en-GB" sz="1200">
              <a:sym typeface="Questrial"/>
            </a:endParaRPr>
          </a:p>
          <a:p>
            <a:r>
              <a:rPr lang="en-GB" sz="1200">
                <a:sym typeface="Questrial"/>
              </a:rPr>
              <a:t>She has previously run several community art projects with a particular interest in folk tales and the environment </a:t>
            </a:r>
            <a:r>
              <a:rPr lang="en-GB" sz="1200"/>
              <a:t>She is now running a group that combines arts and working with children.  Despite issues with funding she continues to promote this group which she sees as an essential service to the local community. </a:t>
            </a:r>
          </a:p>
          <a:p>
            <a:endParaRPr lang="en-GB" sz="1200"/>
          </a:p>
          <a:p>
            <a:r>
              <a:rPr lang="en-GB" sz="1200"/>
              <a:t>More recently she put on a Macmillan coffee morning which helped to bring people together and raise money for a great cause.  </a:t>
            </a:r>
          </a:p>
          <a:p>
            <a:endParaRPr lang="en-GB" sz="1200"/>
          </a:p>
        </p:txBody>
      </p:sp>
      <p:sp>
        <p:nvSpPr>
          <p:cNvPr id="19" name="TextBox 18"/>
          <p:cNvSpPr txBox="1"/>
          <p:nvPr/>
        </p:nvSpPr>
        <p:spPr>
          <a:xfrm>
            <a:off x="3853809" y="5678028"/>
            <a:ext cx="3235720" cy="4647426"/>
          </a:xfrm>
          <a:prstGeom prst="rect">
            <a:avLst/>
          </a:prstGeom>
          <a:noFill/>
        </p:spPr>
        <p:txBody>
          <a:bodyPr wrap="square" rtlCol="0">
            <a:spAutoFit/>
          </a:bodyPr>
          <a:lstStyle/>
          <a:p>
            <a:pPr marL="171450" indent="-171450">
              <a:buFont typeface="Arial" panose="020B0604020202020204" pitchFamily="34" charset="0"/>
              <a:buChar char="•"/>
            </a:pPr>
            <a:r>
              <a:rPr lang="en-GB" sz="1200"/>
              <a:t>A safe community for her son to grow up in</a:t>
            </a:r>
          </a:p>
          <a:p>
            <a:pPr marL="171450" indent="-171450">
              <a:buFont typeface="Arial" panose="020B0604020202020204" pitchFamily="34" charset="0"/>
              <a:buChar char="•"/>
            </a:pPr>
            <a:r>
              <a:rPr lang="en-GB" sz="1200"/>
              <a:t>More funding and some extra help to make sure the local groups she run are sustainable in the long term</a:t>
            </a:r>
          </a:p>
          <a:p>
            <a:pPr marL="171450" indent="-171450">
              <a:buFont typeface="Arial" panose="020B0604020202020204" pitchFamily="34" charset="0"/>
              <a:buChar char="•"/>
            </a:pPr>
            <a:r>
              <a:rPr lang="en-GB" sz="1200"/>
              <a:t>A support network of trusted people she can talk to</a:t>
            </a:r>
          </a:p>
          <a:p>
            <a:pPr marL="171450" indent="-171450">
              <a:buFont typeface="Arial" panose="020B0604020202020204" pitchFamily="34" charset="0"/>
              <a:buChar char="•"/>
            </a:pPr>
            <a:r>
              <a:rPr lang="en-GB" sz="1200"/>
              <a:t>Opportunities for learning – first aid, maths, English </a:t>
            </a:r>
          </a:p>
          <a:p>
            <a:pPr marL="171450" indent="-171450">
              <a:buFont typeface="Arial" panose="020B0604020202020204" pitchFamily="34" charset="0"/>
              <a:buChar char="•"/>
            </a:pPr>
            <a:r>
              <a:rPr lang="en-GB" sz="1200"/>
              <a:t>She is also looking for a job and doing as much as she can to gain experience to get a good one.</a:t>
            </a:r>
          </a:p>
          <a:p>
            <a:endParaRPr lang="en-GB" altLang="en-US" sz="1200" b="1">
              <a:solidFill>
                <a:srgbClr val="3E0F46"/>
              </a:solidFill>
              <a:latin typeface="Street Corner" panose="02000400000000000000" pitchFamily="2" charset="0"/>
              <a:ea typeface="Questrial"/>
              <a:cs typeface="Questrial"/>
            </a:endParaRPr>
          </a:p>
          <a:p>
            <a:r>
              <a:rPr lang="en-GB" altLang="en-US" sz="2000" b="1">
                <a:solidFill>
                  <a:srgbClr val="3E0F46"/>
                </a:solidFill>
                <a:latin typeface="Street Corner" panose="02000400000000000000" pitchFamily="2" charset="0"/>
                <a:ea typeface="Questrial"/>
                <a:cs typeface="Questrial"/>
              </a:rPr>
              <a:t>Social network</a:t>
            </a:r>
          </a:p>
          <a:p>
            <a:r>
              <a:rPr lang="en-GB" sz="1200"/>
              <a:t>Miriam loves being busy and finds her work in the arts and children group very rewarding.  She also spends time with elderly people, providing company for them.  </a:t>
            </a:r>
          </a:p>
          <a:p>
            <a:r>
              <a:rPr lang="en-GB" sz="1200"/>
              <a:t>Most of her network comes from the groups that she runs and her artistic activities.</a:t>
            </a:r>
          </a:p>
          <a:p>
            <a:r>
              <a:rPr lang="en-GB" sz="1200">
                <a:latin typeface="Street Corner"/>
                <a:cs typeface="Street Corner"/>
              </a:rPr>
              <a:t>She is in touch regularly with other mum’s that she has met through the school.</a:t>
            </a:r>
          </a:p>
          <a:p>
            <a:r>
              <a:rPr lang="en-GB" sz="1200">
                <a:latin typeface="Street Corner"/>
                <a:cs typeface="Street Corner"/>
              </a:rPr>
              <a:t>She also has friends back home that she can call</a:t>
            </a:r>
            <a:endParaRPr lang="en-GB" sz="1300">
              <a:latin typeface="Street Corner"/>
              <a:cs typeface="Street Corner"/>
            </a:endParaRPr>
          </a:p>
        </p:txBody>
      </p:sp>
    </p:spTree>
    <p:extLst>
      <p:ext uri="{BB962C8B-B14F-4D97-AF65-F5344CB8AC3E}">
        <p14:creationId xmlns:p14="http://schemas.microsoft.com/office/powerpoint/2010/main" val="2434866878"/>
      </p:ext>
    </p:extLst>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369200" y="382999"/>
            <a:ext cx="7044299" cy="6597351"/>
          </a:xfrm>
          <a:prstGeom prst="rect">
            <a:avLst/>
          </a:prstGeom>
        </p:spPr>
        <p:txBody>
          <a:bodyPr lIns="102825" tIns="102825" rIns="102825" bIns="102825" anchor="t" anchorCtr="0">
            <a:noAutofit/>
          </a:bodyPr>
          <a:lstStyle/>
          <a:p>
            <a:r>
              <a:rPr lang="en-US" sz="3400" b="1">
                <a:solidFill>
                  <a:srgbClr val="3E0F46"/>
                </a:solidFill>
                <a:latin typeface="KG Small Town Southern Girl" panose="02000505000000020004" pitchFamily="2" charset="0"/>
                <a:ea typeface="Tahoma"/>
                <a:cs typeface="Tahoma"/>
                <a:sym typeface="Tahoma"/>
              </a:rPr>
              <a:t>The findings at a glance	</a:t>
            </a:r>
            <a:br>
              <a:rPr lang="en-US" sz="3400" b="1">
                <a:solidFill>
                  <a:srgbClr val="3E0F46"/>
                </a:solidFill>
                <a:latin typeface="KG Small Town Southern Girl" panose="02000505000000020004" pitchFamily="2" charset="0"/>
                <a:ea typeface="Tahoma"/>
                <a:cs typeface="Tahoma"/>
                <a:sym typeface="Tahoma"/>
              </a:rPr>
            </a:br>
            <a:br>
              <a:rPr lang="en-US" sz="1400" b="1">
                <a:solidFill>
                  <a:schemeClr val="tx1"/>
                </a:solidFill>
                <a:latin typeface="Street Corner"/>
                <a:ea typeface="Tahoma"/>
                <a:cs typeface="Street Corner"/>
                <a:sym typeface="Tahoma"/>
              </a:rPr>
            </a:br>
            <a:r>
              <a:rPr lang="en-US" sz="1400">
                <a:solidFill>
                  <a:schemeClr val="tx1"/>
                </a:solidFill>
                <a:latin typeface="Street Corner"/>
                <a:ea typeface="Tahoma"/>
                <a:cs typeface="Street Corner"/>
                <a:sym typeface="Tahoma"/>
              </a:rPr>
              <a:t>Our brief when we started our exploratory phase was to understand a bit more about how </a:t>
            </a:r>
            <a:r>
              <a:rPr lang="en-US" sz="1400">
                <a:solidFill>
                  <a:schemeClr val="tx1"/>
                </a:solidFill>
                <a:latin typeface="Street Corner"/>
                <a:cs typeface="Street Corner"/>
              </a:rPr>
              <a:t>we could support residents to engage in meaningful activity that contributes to their community. </a:t>
            </a:r>
            <a:br>
              <a:rPr lang="en-US" sz="1400">
                <a:solidFill>
                  <a:schemeClr val="tx1"/>
                </a:solidFill>
                <a:latin typeface="Street Corner"/>
                <a:cs typeface="Street Corner"/>
              </a:rPr>
            </a:br>
            <a:br>
              <a:rPr lang="en-US" sz="1400">
                <a:solidFill>
                  <a:schemeClr val="tx1"/>
                </a:solidFill>
                <a:latin typeface="Street Corner"/>
                <a:cs typeface="Street Corner"/>
              </a:rPr>
            </a:br>
            <a:r>
              <a:rPr lang="en-US" sz="1400">
                <a:solidFill>
                  <a:schemeClr val="tx1"/>
                </a:solidFill>
                <a:latin typeface="Street Corner"/>
                <a:cs typeface="Street Corner"/>
              </a:rPr>
              <a:t>We wanted to know more about what motivates people in their life to be active and to give; what barriers they come up against and what support would be most helpful in encouraging them to do more and sustain their motivation in the long-term.</a:t>
            </a:r>
            <a:br>
              <a:rPr lang="en-US" sz="1400">
                <a:solidFill>
                  <a:schemeClr val="tx1"/>
                </a:solidFill>
                <a:latin typeface="Street Corner"/>
                <a:cs typeface="Street Corner"/>
              </a:rPr>
            </a:br>
            <a:br>
              <a:rPr lang="en-US" sz="1400">
                <a:solidFill>
                  <a:schemeClr val="tx1"/>
                </a:solidFill>
                <a:latin typeface="Street Corner"/>
                <a:cs typeface="Street Corner"/>
              </a:rPr>
            </a:br>
            <a:r>
              <a:rPr lang="en-US" sz="1400">
                <a:solidFill>
                  <a:schemeClr val="tx1"/>
                </a:solidFill>
                <a:latin typeface="Street Corner"/>
                <a:cs typeface="Street Corner"/>
              </a:rPr>
              <a:t>Below is an overview of some of the key findings that we collected from the interviews with members of the community in Wisbech and the Southern Fringe. The findings are organised into ‘</a:t>
            </a:r>
            <a:r>
              <a:rPr lang="en-US" sz="1400" i="1">
                <a:solidFill>
                  <a:schemeClr val="tx1"/>
                </a:solidFill>
                <a:latin typeface="Street Corner"/>
                <a:cs typeface="Street Corner"/>
              </a:rPr>
              <a:t>Themes</a:t>
            </a:r>
            <a:r>
              <a:rPr lang="en-US" sz="1400">
                <a:solidFill>
                  <a:schemeClr val="tx1"/>
                </a:solidFill>
                <a:latin typeface="Street Corner"/>
                <a:cs typeface="Street Corner"/>
              </a:rPr>
              <a:t>’. </a:t>
            </a:r>
            <a:br>
              <a:rPr lang="en-US" sz="1400">
                <a:solidFill>
                  <a:schemeClr val="tx1"/>
                </a:solidFill>
                <a:latin typeface="Street Corner"/>
                <a:cs typeface="Street Corner"/>
              </a:rPr>
            </a:br>
            <a:br>
              <a:rPr lang="en-US" sz="1400">
                <a:solidFill>
                  <a:schemeClr val="tx1"/>
                </a:solidFill>
                <a:latin typeface="Street Corner"/>
                <a:cs typeface="Street Corner"/>
              </a:rPr>
            </a:br>
            <a:r>
              <a:rPr lang="en-US" sz="1400">
                <a:solidFill>
                  <a:schemeClr val="tx1"/>
                </a:solidFill>
                <a:latin typeface="Street Corner"/>
                <a:cs typeface="Street Corner"/>
              </a:rPr>
              <a:t>A ‘theme’ is a pattern, something that people say that is common and shared by many others.  A theme could also be something revelatory, unexpected and which could be applied to other people as well. </a:t>
            </a:r>
            <a:br>
              <a:rPr lang="en-US" sz="1400">
                <a:solidFill>
                  <a:schemeClr val="tx1"/>
                </a:solidFill>
                <a:latin typeface="Street Corner"/>
                <a:cs typeface="Street Corner"/>
              </a:rPr>
            </a:br>
            <a:br>
              <a:rPr lang="en-US" sz="1400">
                <a:solidFill>
                  <a:schemeClr val="tx1"/>
                </a:solidFill>
                <a:latin typeface="Street Corner"/>
                <a:cs typeface="Street Corner"/>
              </a:rPr>
            </a:br>
            <a:r>
              <a:rPr lang="en-US" sz="1400">
                <a:solidFill>
                  <a:schemeClr val="tx1"/>
                </a:solidFill>
                <a:latin typeface="Street Corner"/>
                <a:cs typeface="Street Corner"/>
              </a:rPr>
              <a:t>In identifying the themes, we also drew on the local knowledge of our co-researchers. </a:t>
            </a:r>
            <a:br>
              <a:rPr lang="en-US" sz="1400">
                <a:solidFill>
                  <a:schemeClr val="tx1"/>
                </a:solidFill>
                <a:latin typeface="Street Corner"/>
                <a:cs typeface="Street Corner"/>
              </a:rPr>
            </a:br>
            <a:br>
              <a:rPr lang="en-US" sz="1400">
                <a:solidFill>
                  <a:schemeClr val="tx1"/>
                </a:solidFill>
                <a:latin typeface="Street Corner"/>
                <a:cs typeface="Street Corner"/>
              </a:rPr>
            </a:br>
            <a:r>
              <a:rPr lang="en-US" sz="1400">
                <a:solidFill>
                  <a:schemeClr val="tx1"/>
                </a:solidFill>
                <a:latin typeface="Street Corner"/>
                <a:cs typeface="Street Corner"/>
              </a:rPr>
              <a:t>The four themes that we identified are:</a:t>
            </a:r>
            <a:br>
              <a:rPr lang="en-US" sz="1400">
                <a:solidFill>
                  <a:schemeClr val="tx1"/>
                </a:solidFill>
                <a:latin typeface="Street Corner"/>
                <a:cs typeface="Street Corner"/>
              </a:rPr>
            </a:br>
            <a:r>
              <a:rPr lang="en-US" sz="1400">
                <a:solidFill>
                  <a:schemeClr val="tx1"/>
                </a:solidFill>
                <a:latin typeface="Street Corner"/>
                <a:cs typeface="Street Corner"/>
              </a:rPr>
              <a:t>	1. What motivates people</a:t>
            </a:r>
            <a:br>
              <a:rPr lang="en-US" sz="1400">
                <a:solidFill>
                  <a:schemeClr val="tx1"/>
                </a:solidFill>
                <a:latin typeface="Street Corner"/>
                <a:cs typeface="Street Corner"/>
              </a:rPr>
            </a:br>
            <a:r>
              <a:rPr lang="en-US" sz="1400">
                <a:solidFill>
                  <a:schemeClr val="tx1"/>
                </a:solidFill>
                <a:latin typeface="Street Corner"/>
                <a:cs typeface="Street Corner"/>
              </a:rPr>
              <a:t>	2. Feeling safe</a:t>
            </a:r>
            <a:br>
              <a:rPr lang="en-US" sz="1400">
                <a:solidFill>
                  <a:schemeClr val="tx1"/>
                </a:solidFill>
                <a:latin typeface="Street Corner"/>
                <a:cs typeface="Street Corner"/>
              </a:rPr>
            </a:br>
            <a:r>
              <a:rPr lang="en-US" sz="1400">
                <a:solidFill>
                  <a:schemeClr val="tx1"/>
                </a:solidFill>
                <a:latin typeface="Street Corner"/>
                <a:cs typeface="Street Corner"/>
              </a:rPr>
              <a:t>	3. The Barriers</a:t>
            </a:r>
            <a:br>
              <a:rPr lang="en-US" sz="1400">
                <a:solidFill>
                  <a:schemeClr val="tx1"/>
                </a:solidFill>
                <a:latin typeface="Street Corner"/>
                <a:cs typeface="Street Corner"/>
              </a:rPr>
            </a:br>
            <a:r>
              <a:rPr lang="en-US" sz="1400">
                <a:solidFill>
                  <a:schemeClr val="tx1"/>
                </a:solidFill>
                <a:latin typeface="Street Corner"/>
                <a:cs typeface="Street Corner"/>
              </a:rPr>
              <a:t>	4. Participation as something you can learn</a:t>
            </a:r>
            <a:br>
              <a:rPr lang="en-US" sz="1400">
                <a:solidFill>
                  <a:schemeClr val="tx1"/>
                </a:solidFill>
                <a:latin typeface="Street Corner"/>
                <a:cs typeface="Street Corner"/>
              </a:rPr>
            </a:br>
            <a:br>
              <a:rPr lang="en-US" sz="1400">
                <a:solidFill>
                  <a:schemeClr val="tx1"/>
                </a:solidFill>
                <a:latin typeface="Street Corner"/>
                <a:cs typeface="Street Corner"/>
              </a:rPr>
            </a:br>
            <a:r>
              <a:rPr lang="en-US" sz="1400">
                <a:solidFill>
                  <a:schemeClr val="tx1"/>
                </a:solidFill>
                <a:latin typeface="Street Corner"/>
                <a:cs typeface="Street Corner"/>
              </a:rPr>
              <a:t>For each theme, we explore a bit more about what the unmet needs are, what the assets are and we start to move towards possible solutions. </a:t>
            </a:r>
            <a:br>
              <a:rPr lang="en-US" sz="1400">
                <a:solidFill>
                  <a:schemeClr val="tx1"/>
                </a:solidFill>
                <a:latin typeface="Street Corner"/>
                <a:cs typeface="Street Corner"/>
              </a:rPr>
            </a:br>
            <a:br>
              <a:rPr lang="en-US" sz="1400">
                <a:solidFill>
                  <a:schemeClr val="tx1"/>
                </a:solidFill>
                <a:latin typeface="Street Corner"/>
                <a:cs typeface="Street Corner"/>
              </a:rPr>
            </a:br>
            <a:r>
              <a:rPr lang="en-US" sz="1400">
                <a:solidFill>
                  <a:schemeClr val="tx1"/>
                </a:solidFill>
                <a:latin typeface="Street Corner"/>
                <a:cs typeface="Street Corner"/>
              </a:rPr>
              <a:t>The solutions section - </a:t>
            </a:r>
            <a:r>
              <a:rPr lang="en-US" sz="1400" i="1">
                <a:solidFill>
                  <a:schemeClr val="tx1"/>
                </a:solidFill>
                <a:latin typeface="Street Corner"/>
                <a:cs typeface="Street Corner"/>
              </a:rPr>
              <a:t>What Could Work </a:t>
            </a:r>
            <a:r>
              <a:rPr lang="en-US" sz="1400">
                <a:solidFill>
                  <a:schemeClr val="tx1"/>
                </a:solidFill>
                <a:latin typeface="Street Corner"/>
                <a:cs typeface="Street Corner"/>
              </a:rPr>
              <a:t>- came out of two community workshops that were organised in January and February in the respective areas. The Workshops followed the World Caf</a:t>
            </a:r>
            <a:r>
              <a:rPr lang="fr-FR" sz="1400">
                <a:solidFill>
                  <a:schemeClr val="tx1"/>
                </a:solidFill>
                <a:latin typeface="Street Corner"/>
                <a:cs typeface="Street Corner"/>
              </a:rPr>
              <a:t>é</a:t>
            </a:r>
            <a:r>
              <a:rPr lang="en-US" sz="1400">
                <a:solidFill>
                  <a:schemeClr val="tx1"/>
                </a:solidFill>
                <a:latin typeface="Street Corner"/>
                <a:cs typeface="Street Corner"/>
              </a:rPr>
              <a:t> style and saw different people (including residents, community workers and civil servants) discussing and building on each other ideas.  </a:t>
            </a:r>
            <a:br>
              <a:rPr lang="en-US" sz="1400">
                <a:solidFill>
                  <a:schemeClr val="tx1"/>
                </a:solidFill>
                <a:latin typeface="Street Corner"/>
                <a:cs typeface="Street Corner"/>
              </a:rPr>
            </a:br>
            <a:br>
              <a:rPr lang="en-US" sz="1400">
                <a:solidFill>
                  <a:schemeClr val="tx1"/>
                </a:solidFill>
                <a:latin typeface="Street Corner"/>
                <a:cs typeface="Street Corner"/>
              </a:rPr>
            </a:br>
            <a:br>
              <a:rPr lang="en-US" sz="1400">
                <a:solidFill>
                  <a:schemeClr val="tx1"/>
                </a:solidFill>
                <a:latin typeface="Street Corner"/>
                <a:cs typeface="Street Corner"/>
              </a:rPr>
            </a:br>
            <a:br>
              <a:rPr lang="en-US" sz="1400">
                <a:solidFill>
                  <a:schemeClr val="tx1"/>
                </a:solidFill>
                <a:latin typeface="Street Corner"/>
                <a:cs typeface="Street Corner"/>
              </a:rPr>
            </a:br>
            <a:endParaRPr lang="en-US" sz="1400">
              <a:solidFill>
                <a:schemeClr val="tx1"/>
              </a:solidFill>
              <a:latin typeface="Street Corner"/>
              <a:ea typeface="Tahoma"/>
              <a:cs typeface="Street Corner"/>
              <a:sym typeface="Tahoma"/>
            </a:endParaRPr>
          </a:p>
        </p:txBody>
      </p:sp>
      <p:cxnSp>
        <p:nvCxnSpPr>
          <p:cNvPr id="90" name="Shape 90"/>
          <p:cNvCxnSpPr/>
          <p:nvPr/>
        </p:nvCxnSpPr>
        <p:spPr>
          <a:xfrm>
            <a:off x="369200" y="1002883"/>
            <a:ext cx="6856799" cy="9899"/>
          </a:xfrm>
          <a:prstGeom prst="straightConnector1">
            <a:avLst/>
          </a:prstGeom>
          <a:noFill/>
          <a:ln w="9525" cap="flat" cmpd="sng">
            <a:solidFill>
              <a:schemeClr val="dk2"/>
            </a:solidFill>
            <a:prstDash val="solid"/>
            <a:round/>
            <a:headEnd type="none" w="lg" len="lg"/>
            <a:tailEnd type="none" w="lg" len="lg"/>
          </a:ln>
        </p:spPr>
      </p:cxnSp>
      <p:sp>
        <p:nvSpPr>
          <p:cNvPr id="91" name="Shape 91"/>
          <p:cNvSpPr txBox="1">
            <a:spLocks noGrp="1"/>
          </p:cNvSpPr>
          <p:nvPr>
            <p:ph type="sldNum" idx="12"/>
          </p:nvPr>
        </p:nvSpPr>
        <p:spPr>
          <a:xfrm>
            <a:off x="7004788" y="9998416"/>
            <a:ext cx="453599" cy="818100"/>
          </a:xfrm>
          <a:prstGeom prst="rect">
            <a:avLst/>
          </a:prstGeom>
        </p:spPr>
        <p:txBody>
          <a:bodyPr lIns="102825" tIns="102825" rIns="102825" bIns="102825" anchor="ctr" anchorCtr="0">
            <a:noAutofit/>
          </a:bodyPr>
          <a:lstStyle/>
          <a:p>
            <a:pPr lvl="0">
              <a:spcBef>
                <a:spcPts val="0"/>
              </a:spcBef>
              <a:buNone/>
            </a:pPr>
            <a:fld id="{00000000-1234-1234-1234-123412341234}" type="slidenum">
              <a:rPr lang="en-US"/>
              <a:t>14</a:t>
            </a:fld>
            <a:endParaRPr lang="en-US"/>
          </a:p>
        </p:txBody>
      </p:sp>
    </p:spTree>
    <p:extLst>
      <p:ext uri="{BB962C8B-B14F-4D97-AF65-F5344CB8AC3E}">
        <p14:creationId xmlns:p14="http://schemas.microsoft.com/office/powerpoint/2010/main" val="686194017"/>
      </p:ext>
    </p:extLst>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257787" y="331483"/>
            <a:ext cx="7044299" cy="681299"/>
          </a:xfrm>
          <a:prstGeom prst="rect">
            <a:avLst/>
          </a:prstGeom>
        </p:spPr>
        <p:txBody>
          <a:bodyPr lIns="102825" tIns="102825" rIns="102825" bIns="102825" anchor="t" anchorCtr="0">
            <a:noAutofit/>
          </a:bodyPr>
          <a:lstStyle/>
          <a:p>
            <a:r>
              <a:rPr lang="en-US" sz="3400" b="1">
                <a:solidFill>
                  <a:srgbClr val="3E0F46"/>
                </a:solidFill>
                <a:latin typeface="KG Small Town Southern Girl" panose="02000505000000020004" pitchFamily="2" charset="0"/>
                <a:ea typeface="Tahoma"/>
                <a:cs typeface="Tahoma"/>
                <a:sym typeface="Tahoma"/>
              </a:rPr>
              <a:t>Theme 1 - What motivates people	</a:t>
            </a:r>
            <a:br>
              <a:rPr lang="en-US" sz="3400" b="1">
                <a:solidFill>
                  <a:srgbClr val="3E0F46"/>
                </a:solidFill>
                <a:latin typeface="KG Small Town Southern Girl" panose="02000505000000020004" pitchFamily="2" charset="0"/>
                <a:ea typeface="Tahoma"/>
                <a:cs typeface="Tahoma"/>
                <a:sym typeface="Tahoma"/>
              </a:rPr>
            </a:br>
            <a:br>
              <a:rPr lang="en-US" sz="1400" b="1">
                <a:solidFill>
                  <a:schemeClr val="tx1"/>
                </a:solidFill>
                <a:latin typeface="Street Corner"/>
                <a:ea typeface="Tahoma"/>
                <a:cs typeface="Street Corner"/>
                <a:sym typeface="Tahoma"/>
              </a:rPr>
            </a:br>
            <a:endParaRPr lang="en-US" sz="1400">
              <a:solidFill>
                <a:schemeClr val="tx1"/>
              </a:solidFill>
              <a:latin typeface="Street Corner"/>
              <a:ea typeface="Tahoma"/>
              <a:cs typeface="Street Corner"/>
              <a:sym typeface="Tahoma"/>
            </a:endParaRPr>
          </a:p>
        </p:txBody>
      </p:sp>
      <p:graphicFrame>
        <p:nvGraphicFramePr>
          <p:cNvPr id="87" name="Shape 87"/>
          <p:cNvGraphicFramePr/>
          <p:nvPr>
            <p:extLst>
              <p:ext uri="{D42A27DB-BD31-4B8C-83A1-F6EECF244321}">
                <p14:modId xmlns:p14="http://schemas.microsoft.com/office/powerpoint/2010/main" val="3117285310"/>
              </p:ext>
            </p:extLst>
          </p:nvPr>
        </p:nvGraphicFramePr>
        <p:xfrm>
          <a:off x="369200" y="1567566"/>
          <a:ext cx="6856800" cy="8013762"/>
        </p:xfrm>
        <a:graphic>
          <a:graphicData uri="http://schemas.openxmlformats.org/drawingml/2006/table">
            <a:tbl>
              <a:tblPr>
                <a:noFill/>
              </a:tblPr>
              <a:tblGrid>
                <a:gridCol w="1685070">
                  <a:extLst>
                    <a:ext uri="{9D8B030D-6E8A-4147-A177-3AD203B41FA5}">
                      <a16:colId xmlns:a16="http://schemas.microsoft.com/office/drawing/2014/main" val="20000"/>
                    </a:ext>
                  </a:extLst>
                </a:gridCol>
                <a:gridCol w="2546307">
                  <a:extLst>
                    <a:ext uri="{9D8B030D-6E8A-4147-A177-3AD203B41FA5}">
                      <a16:colId xmlns:a16="http://schemas.microsoft.com/office/drawing/2014/main" val="20001"/>
                    </a:ext>
                  </a:extLst>
                </a:gridCol>
                <a:gridCol w="2625423">
                  <a:extLst>
                    <a:ext uri="{9D8B030D-6E8A-4147-A177-3AD203B41FA5}">
                      <a16:colId xmlns:a16="http://schemas.microsoft.com/office/drawing/2014/main" val="20002"/>
                    </a:ext>
                  </a:extLst>
                </a:gridCol>
              </a:tblGrid>
              <a:tr h="538161">
                <a:tc>
                  <a:txBody>
                    <a:bodyPr/>
                    <a:lstStyle/>
                    <a:p>
                      <a:pPr lvl="0" rtl="0">
                        <a:spcBef>
                          <a:spcPts val="0"/>
                        </a:spcBef>
                        <a:buNone/>
                      </a:pPr>
                      <a:r>
                        <a:rPr lang="en-US" sz="1200" b="1">
                          <a:solidFill>
                            <a:srgbClr val="FFFFFF"/>
                          </a:solidFill>
                          <a:latin typeface="Street Corner" panose="02000400000000000000" pitchFamily="2" charset="0"/>
                          <a:ea typeface="Questrial"/>
                          <a:cs typeface="Questrial"/>
                          <a:sym typeface="Questrial"/>
                        </a:rPr>
                        <a:t>THEME</a:t>
                      </a:r>
                    </a:p>
                  </a:txBody>
                  <a:tcPr marL="63500" marR="63500" marT="63500" marB="63500">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660066">
                        <a:alpha val="8052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FFFFFF"/>
                          </a:solidFill>
                          <a:latin typeface="Street Corner" panose="02000400000000000000" pitchFamily="2" charset="0"/>
                          <a:ea typeface="Questrial"/>
                          <a:cs typeface="Questrial"/>
                          <a:sym typeface="Questrial"/>
                        </a:rPr>
                        <a:t>THE NEEDS and THE</a:t>
                      </a:r>
                      <a:r>
                        <a:rPr lang="en-US" sz="1200" b="1" baseline="0">
                          <a:solidFill>
                            <a:srgbClr val="FFFFFF"/>
                          </a:solidFill>
                          <a:latin typeface="Street Corner" panose="02000400000000000000" pitchFamily="2" charset="0"/>
                          <a:ea typeface="Questrial"/>
                          <a:cs typeface="Questrial"/>
                          <a:sym typeface="Questrial"/>
                        </a:rPr>
                        <a:t> ASSETS</a:t>
                      </a:r>
                      <a:endParaRPr lang="en-US" sz="1200" b="1">
                        <a:solidFill>
                          <a:srgbClr val="FFFFFF"/>
                        </a:solidFill>
                        <a:latin typeface="Street Corner" panose="02000400000000000000" pitchFamily="2" charset="0"/>
                        <a:ea typeface="Questrial"/>
                        <a:cs typeface="Questrial"/>
                        <a:sym typeface="Questrial"/>
                      </a:endParaRPr>
                    </a:p>
                    <a:p>
                      <a:pPr lvl="0" rtl="0">
                        <a:spcBef>
                          <a:spcPts val="0"/>
                        </a:spcBef>
                        <a:buNone/>
                      </a:pPr>
                      <a:endParaRPr lang="en-US" sz="1200" b="1">
                        <a:solidFill>
                          <a:srgbClr val="FFFFFF"/>
                        </a:solidFill>
                        <a:latin typeface="Street Corner" panose="02000400000000000000" pitchFamily="2" charset="0"/>
                        <a:ea typeface="Questrial"/>
                        <a:cs typeface="Questrial"/>
                        <a:sym typeface="Questrial"/>
                      </a:endParaRPr>
                    </a:p>
                  </a:txBody>
                  <a:tcPr marL="63500" marR="63500" marT="63500" marB="63500">
                    <a:lnL w="19050" cap="flat" cmpd="sng">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660066">
                        <a:alpha val="80520"/>
                      </a:srgbClr>
                    </a:solidFill>
                  </a:tcPr>
                </a:tc>
                <a:tc>
                  <a:txBody>
                    <a:bodyPr/>
                    <a:lstStyle/>
                    <a:p>
                      <a:pPr lvl="0" rtl="0">
                        <a:lnSpc>
                          <a:spcPct val="115000"/>
                        </a:lnSpc>
                        <a:spcBef>
                          <a:spcPts val="0"/>
                        </a:spcBef>
                        <a:buClr>
                          <a:schemeClr val="dk1"/>
                        </a:buClr>
                        <a:buSzPct val="110000"/>
                        <a:buFont typeface="Arial"/>
                        <a:buNone/>
                      </a:pPr>
                      <a:r>
                        <a:rPr lang="en-US" sz="1200" b="1">
                          <a:solidFill>
                            <a:schemeClr val="lt1"/>
                          </a:solidFill>
                          <a:latin typeface="Street Corner" panose="02000400000000000000" pitchFamily="2" charset="0"/>
                          <a:ea typeface="Questrial"/>
                          <a:cs typeface="Questrial"/>
                          <a:sym typeface="Questrial"/>
                        </a:rPr>
                        <a:t>WHAT</a:t>
                      </a:r>
                      <a:r>
                        <a:rPr lang="en-US" sz="1200" b="1" baseline="0">
                          <a:solidFill>
                            <a:schemeClr val="lt1"/>
                          </a:solidFill>
                          <a:latin typeface="Street Corner" panose="02000400000000000000" pitchFamily="2" charset="0"/>
                          <a:ea typeface="Questrial"/>
                          <a:cs typeface="Questrial"/>
                          <a:sym typeface="Questrial"/>
                        </a:rPr>
                        <a:t> COULD WORK</a:t>
                      </a:r>
                      <a:endParaRPr lang="en-US" sz="1200" b="1">
                        <a:solidFill>
                          <a:schemeClr val="lt1"/>
                        </a:solidFill>
                        <a:latin typeface="Street Corner" panose="02000400000000000000" pitchFamily="2" charset="0"/>
                        <a:ea typeface="Questrial"/>
                        <a:cs typeface="Questrial"/>
                        <a:sym typeface="Questrial"/>
                      </a:endParaRPr>
                    </a:p>
                  </a:txBody>
                  <a:tcPr marL="63500" marR="63500" marT="63500" marB="63500">
                    <a:lnL w="19050" cap="flat" cmpd="sng" algn="ctr">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58924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dk1"/>
                          </a:solidFill>
                          <a:latin typeface="Street Corner" panose="02000400000000000000" pitchFamily="2" charset="0"/>
                        </a:rPr>
                        <a:t>I want to</a:t>
                      </a:r>
                      <a:r>
                        <a:rPr lang="en-US" sz="1600" b="1" baseline="0">
                          <a:solidFill>
                            <a:schemeClr val="dk1"/>
                          </a:solidFill>
                          <a:latin typeface="Street Corner" panose="02000400000000000000" pitchFamily="2" charset="0"/>
                        </a:rPr>
                        <a:t> </a:t>
                      </a:r>
                      <a:r>
                        <a:rPr lang="en-US" sz="1600" b="1">
                          <a:solidFill>
                            <a:schemeClr val="dk1"/>
                          </a:solidFill>
                          <a:latin typeface="Street Corner" panose="02000400000000000000" pitchFamily="2" charset="0"/>
                        </a:rPr>
                        <a:t>improve my </a:t>
                      </a:r>
                      <a:r>
                        <a:rPr lang="en-US" sz="1600" b="1" baseline="0">
                          <a:solidFill>
                            <a:schemeClr val="dk1"/>
                          </a:solidFill>
                          <a:latin typeface="Street Corner" panose="02000400000000000000" pitchFamily="2" charset="0"/>
                        </a:rPr>
                        <a:t>life and my community</a:t>
                      </a:r>
                      <a:endParaRPr lang="en-US" sz="1600" b="1">
                        <a:solidFill>
                          <a:schemeClr val="dk1"/>
                        </a:solidFill>
                        <a:latin typeface="Street Corner" panose="020004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a:solidFill>
                          <a:schemeClr val="dk1"/>
                        </a:solidFill>
                        <a:latin typeface="Street Corner" panose="020004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dk1"/>
                          </a:solidFill>
                          <a:latin typeface="Street Corner" panose="02000400000000000000" pitchFamily="2" charset="0"/>
                        </a:rPr>
                        <a:t>People</a:t>
                      </a:r>
                      <a:r>
                        <a:rPr lang="en-GB" sz="1200" b="0" baseline="0">
                          <a:solidFill>
                            <a:schemeClr val="dk1"/>
                          </a:solidFill>
                          <a:latin typeface="Street Corner" panose="02000400000000000000" pitchFamily="2" charset="0"/>
                        </a:rPr>
                        <a:t> in Wisbech and Southern Fringe want to make their lives better; the community space and what this has to offer has a key role to play </a:t>
                      </a:r>
                      <a:endParaRPr lang="en-GB" sz="1200" b="0">
                        <a:solidFill>
                          <a:schemeClr val="dk1"/>
                        </a:solidFill>
                        <a:latin typeface="Street Corner" panose="02000400000000000000" pitchFamily="2" charset="0"/>
                      </a:endParaRPr>
                    </a:p>
                    <a:p>
                      <a:pPr lvl="0" rtl="0">
                        <a:spcBef>
                          <a:spcPts val="0"/>
                        </a:spcBef>
                        <a:buNone/>
                      </a:pPr>
                      <a:r>
                        <a:rPr lang="en-US" sz="1200" b="1">
                          <a:solidFill>
                            <a:schemeClr val="dk1"/>
                          </a:solidFill>
                          <a:latin typeface="Street Corner" panose="02000400000000000000" pitchFamily="2" charset="0"/>
                        </a:rPr>
                        <a:t> </a:t>
                      </a:r>
                    </a:p>
                  </a:txBody>
                  <a:tcPr marL="63500" marR="63500" marT="63500" marB="63500">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801F91">
                        <a:alpha val="14870"/>
                      </a:srgbClr>
                    </a:solidFill>
                  </a:tcPr>
                </a:tc>
                <a:tc>
                  <a:txBody>
                    <a:bodyPr/>
                    <a:lstStyle/>
                    <a:p>
                      <a:pPr marL="171450" lvl="0" indent="-171450" rtl="0">
                        <a:lnSpc>
                          <a:spcPct val="115000"/>
                        </a:lnSpc>
                        <a:spcBef>
                          <a:spcPts val="0"/>
                        </a:spcBef>
                        <a:buFontTx/>
                        <a:buChar char="-"/>
                      </a:pPr>
                      <a:r>
                        <a:rPr lang="en-GB" sz="1200" b="0">
                          <a:latin typeface="Street Corner" panose="02000400000000000000" pitchFamily="2" charset="0"/>
                          <a:ea typeface="Questrial"/>
                          <a:cs typeface="Questrial"/>
                          <a:sym typeface="Questrial"/>
                        </a:rPr>
                        <a:t>People wanted a good balance between</a:t>
                      </a:r>
                      <a:r>
                        <a:rPr lang="en-GB" sz="1200" b="0" baseline="0">
                          <a:latin typeface="Street Corner" panose="02000400000000000000" pitchFamily="2" charset="0"/>
                          <a:ea typeface="Questrial"/>
                          <a:cs typeface="Questrial"/>
                          <a:sym typeface="Questrial"/>
                        </a:rPr>
                        <a:t> a rich community and a rich </a:t>
                      </a:r>
                      <a:r>
                        <a:rPr lang="en-GB" sz="1200" b="0" baseline="0">
                          <a:solidFill>
                            <a:schemeClr val="tx1"/>
                          </a:solidFill>
                          <a:latin typeface="Street Corner" panose="02000400000000000000" pitchFamily="2" charset="0"/>
                          <a:ea typeface="Questrial"/>
                          <a:cs typeface="Questrial"/>
                          <a:sym typeface="Questrial"/>
                        </a:rPr>
                        <a:t>personal </a:t>
                      </a:r>
                      <a:r>
                        <a:rPr lang="en-GB" sz="1200" b="0" baseline="0">
                          <a:latin typeface="Street Corner" panose="02000400000000000000" pitchFamily="2" charset="0"/>
                          <a:ea typeface="Questrial"/>
                          <a:cs typeface="Questrial"/>
                          <a:sym typeface="Questrial"/>
                        </a:rPr>
                        <a:t>life</a:t>
                      </a:r>
                    </a:p>
                    <a:p>
                      <a:pPr marL="171450" lvl="0" indent="-171450" rtl="0">
                        <a:lnSpc>
                          <a:spcPct val="115000"/>
                        </a:lnSpc>
                        <a:spcBef>
                          <a:spcPts val="0"/>
                        </a:spcBef>
                        <a:buFontTx/>
                        <a:buChar char="-"/>
                      </a:pPr>
                      <a:endParaRPr lang="en-GB" sz="1200" b="0" baseline="0">
                        <a:latin typeface="Street Corner" panose="02000400000000000000" pitchFamily="2" charset="0"/>
                        <a:ea typeface="Questrial"/>
                        <a:cs typeface="Questrial"/>
                        <a:sym typeface="Questrial"/>
                      </a:endParaRPr>
                    </a:p>
                    <a:p>
                      <a:pPr marL="171450" marR="0" lvl="0" indent="-171450" algn="l" defTabSz="914400" rtl="0" eaLnBrk="1" fontAlgn="auto" latinLnBrk="0" hangingPunct="1">
                        <a:lnSpc>
                          <a:spcPct val="115000"/>
                        </a:lnSpc>
                        <a:spcBef>
                          <a:spcPts val="0"/>
                        </a:spcBef>
                        <a:spcAft>
                          <a:spcPts val="0"/>
                        </a:spcAft>
                        <a:buClrTx/>
                        <a:buSzTx/>
                        <a:buFontTx/>
                        <a:buChar char="-"/>
                        <a:tabLst/>
                        <a:defRPr/>
                      </a:pPr>
                      <a:r>
                        <a:rPr lang="en-GB" sz="1200" b="0">
                          <a:latin typeface="Street Corner" panose="02000400000000000000" pitchFamily="2" charset="0"/>
                          <a:ea typeface="Questrial"/>
                          <a:cs typeface="Questrial"/>
                          <a:sym typeface="Questrial"/>
                        </a:rPr>
                        <a:t>People chose</a:t>
                      </a:r>
                      <a:r>
                        <a:rPr lang="en-GB" sz="1200" b="0" baseline="0">
                          <a:latin typeface="Street Corner" panose="02000400000000000000" pitchFamily="2" charset="0"/>
                          <a:ea typeface="Questrial"/>
                          <a:cs typeface="Questrial"/>
                          <a:sym typeface="Questrial"/>
                        </a:rPr>
                        <a:t> where to move and want a vibrant place to live where there is sense of community</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GB" sz="1200" b="0" baseline="0">
                        <a:latin typeface="Street Corner" panose="02000400000000000000" pitchFamily="2" charset="0"/>
                        <a:ea typeface="Questrial"/>
                        <a:cs typeface="Questrial"/>
                        <a:sym typeface="Questrial"/>
                      </a:endParaRPr>
                    </a:p>
                    <a:p>
                      <a:pPr marL="171450" lvl="0" indent="-171450" rtl="0">
                        <a:lnSpc>
                          <a:spcPct val="115000"/>
                        </a:lnSpc>
                        <a:spcBef>
                          <a:spcPts val="0"/>
                        </a:spcBef>
                        <a:buFontTx/>
                        <a:buChar char="-"/>
                      </a:pPr>
                      <a:r>
                        <a:rPr lang="en-GB" sz="1200" b="0">
                          <a:latin typeface="Street Corner" panose="02000400000000000000" pitchFamily="2" charset="0"/>
                          <a:ea typeface="Questrial"/>
                          <a:cs typeface="Questrial"/>
                          <a:sym typeface="Questrial"/>
                        </a:rPr>
                        <a:t>Some people</a:t>
                      </a:r>
                      <a:r>
                        <a:rPr lang="en-GB" sz="1200" b="0" baseline="0">
                          <a:latin typeface="Street Corner" panose="02000400000000000000" pitchFamily="2" charset="0"/>
                          <a:ea typeface="Questrial"/>
                          <a:cs typeface="Questrial"/>
                          <a:sym typeface="Questrial"/>
                        </a:rPr>
                        <a:t> look for people like them to develop bonds and relationships</a:t>
                      </a:r>
                      <a:endParaRPr lang="en-GB" sz="1200" b="0">
                        <a:latin typeface="Street Corner" panose="02000400000000000000" pitchFamily="2" charset="0"/>
                        <a:ea typeface="Questrial"/>
                        <a:cs typeface="Questrial"/>
                        <a:sym typeface="Questrial"/>
                      </a:endParaRPr>
                    </a:p>
                    <a:p>
                      <a:pPr marL="0" lvl="0" indent="0" rtl="0">
                        <a:lnSpc>
                          <a:spcPct val="115000"/>
                        </a:lnSpc>
                        <a:spcBef>
                          <a:spcPts val="0"/>
                        </a:spcBef>
                        <a:buFontTx/>
                        <a:buNone/>
                      </a:pPr>
                      <a:endParaRPr lang="en-GB" sz="1200" b="0">
                        <a:latin typeface="Street Corner" panose="02000400000000000000" pitchFamily="2" charset="0"/>
                        <a:ea typeface="Questrial"/>
                        <a:cs typeface="Questrial"/>
                        <a:sym typeface="Questrial"/>
                      </a:endParaRPr>
                    </a:p>
                    <a:p>
                      <a:pPr marL="171450" lvl="0" indent="-171450" rtl="0">
                        <a:lnSpc>
                          <a:spcPct val="115000"/>
                        </a:lnSpc>
                        <a:spcBef>
                          <a:spcPts val="0"/>
                        </a:spcBef>
                        <a:buFontTx/>
                        <a:buChar char="-"/>
                      </a:pPr>
                      <a:r>
                        <a:rPr lang="en-GB" sz="1200" b="0">
                          <a:latin typeface="Street Corner" panose="02000400000000000000" pitchFamily="2" charset="0"/>
                          <a:ea typeface="Questrial"/>
                          <a:cs typeface="Questrial"/>
                          <a:sym typeface="Questrial"/>
                        </a:rPr>
                        <a:t>A strong community can help you when you need it (e.g. practically someone</a:t>
                      </a:r>
                      <a:r>
                        <a:rPr lang="en-GB" sz="1200" b="0" baseline="0">
                          <a:latin typeface="Street Corner" panose="02000400000000000000" pitchFamily="2" charset="0"/>
                          <a:ea typeface="Questrial"/>
                          <a:cs typeface="Questrial"/>
                          <a:sym typeface="Questrial"/>
                        </a:rPr>
                        <a:t> could lend you </a:t>
                      </a:r>
                      <a:r>
                        <a:rPr lang="en-GB" sz="1200" b="0">
                          <a:latin typeface="Street Corner" panose="02000400000000000000" pitchFamily="2" charset="0"/>
                          <a:ea typeface="Questrial"/>
                          <a:cs typeface="Questrial"/>
                          <a:sym typeface="Questrial"/>
                        </a:rPr>
                        <a:t>what you need or at</a:t>
                      </a:r>
                      <a:r>
                        <a:rPr lang="en-GB" sz="1200" b="0" baseline="0">
                          <a:latin typeface="Street Corner" panose="02000400000000000000" pitchFamily="2" charset="0"/>
                          <a:ea typeface="Questrial"/>
                          <a:cs typeface="Questrial"/>
                          <a:sym typeface="Questrial"/>
                        </a:rPr>
                        <a:t> least you have s</a:t>
                      </a:r>
                      <a:r>
                        <a:rPr lang="en-GB" sz="1200" b="0">
                          <a:latin typeface="Street Corner" panose="02000400000000000000" pitchFamily="2" charset="0"/>
                          <a:ea typeface="Questrial"/>
                          <a:cs typeface="Questrial"/>
                          <a:sym typeface="Questrial"/>
                        </a:rPr>
                        <a:t>omebody to ask)</a:t>
                      </a:r>
                      <a:r>
                        <a:rPr lang="en-GB" sz="1200" b="0" baseline="0">
                          <a:latin typeface="Street Corner" panose="02000400000000000000" pitchFamily="2" charset="0"/>
                          <a:ea typeface="Questrial"/>
                          <a:cs typeface="Questrial"/>
                          <a:sym typeface="Questrial"/>
                        </a:rPr>
                        <a:t> </a:t>
                      </a:r>
                    </a:p>
                    <a:p>
                      <a:pPr marL="171450" lvl="0" indent="-171450" rtl="0">
                        <a:lnSpc>
                          <a:spcPct val="115000"/>
                        </a:lnSpc>
                        <a:spcBef>
                          <a:spcPts val="0"/>
                        </a:spcBef>
                        <a:buFontTx/>
                        <a:buChar char="-"/>
                      </a:pPr>
                      <a:endParaRPr lang="en-GB" sz="1200" b="0" baseline="0">
                        <a:latin typeface="Street Corner" panose="02000400000000000000" pitchFamily="2" charset="0"/>
                        <a:ea typeface="Questrial"/>
                        <a:cs typeface="Questrial"/>
                        <a:sym typeface="Questrial"/>
                      </a:endParaRPr>
                    </a:p>
                    <a:p>
                      <a:pPr marL="171450" lvl="0" indent="-171450" rtl="0">
                        <a:lnSpc>
                          <a:spcPct val="115000"/>
                        </a:lnSpc>
                        <a:spcBef>
                          <a:spcPts val="0"/>
                        </a:spcBef>
                        <a:buFontTx/>
                        <a:buChar char="-"/>
                      </a:pPr>
                      <a:r>
                        <a:rPr lang="en-GB" sz="1200" b="0" baseline="0">
                          <a:latin typeface="Street Corner" panose="02000400000000000000" pitchFamily="2" charset="0"/>
                          <a:ea typeface="Questrial"/>
                          <a:cs typeface="Questrial"/>
                          <a:sym typeface="Questrial"/>
                        </a:rPr>
                        <a:t>Sharing is an important part of what motivates people: they do things because they want to share what they know, what they can do or their passions</a:t>
                      </a:r>
                    </a:p>
                    <a:p>
                      <a:pPr marL="0" lvl="0" indent="0" rtl="0">
                        <a:lnSpc>
                          <a:spcPct val="115000"/>
                        </a:lnSpc>
                        <a:spcBef>
                          <a:spcPts val="0"/>
                        </a:spcBef>
                        <a:buFontTx/>
                        <a:buNone/>
                      </a:pPr>
                      <a:endParaRPr lang="en-GB" sz="1200" b="0" baseline="0">
                        <a:latin typeface="Street Corner" panose="02000400000000000000" pitchFamily="2" charset="0"/>
                        <a:ea typeface="Questrial"/>
                        <a:cs typeface="Questrial"/>
                        <a:sym typeface="Questrial"/>
                      </a:endParaRPr>
                    </a:p>
                    <a:p>
                      <a:pPr marL="171450" marR="0" lvl="0" indent="-171450" algn="l" defTabSz="914400" rtl="0" eaLnBrk="1" fontAlgn="auto" latinLnBrk="0" hangingPunct="1">
                        <a:lnSpc>
                          <a:spcPct val="115000"/>
                        </a:lnSpc>
                        <a:spcBef>
                          <a:spcPts val="0"/>
                        </a:spcBef>
                        <a:spcAft>
                          <a:spcPts val="0"/>
                        </a:spcAft>
                        <a:buClrTx/>
                        <a:buSzTx/>
                        <a:buFontTx/>
                        <a:buChar char="-"/>
                        <a:tabLst/>
                        <a:defRPr/>
                      </a:pPr>
                      <a:r>
                        <a:rPr lang="en-US" sz="1200" b="0" baseline="0">
                          <a:latin typeface="Street Corner" panose="02000400000000000000" pitchFamily="2" charset="0"/>
                          <a:ea typeface="Questrial"/>
                          <a:cs typeface="Questrial"/>
                          <a:sym typeface="Questrial"/>
                        </a:rPr>
                        <a:t>T</a:t>
                      </a:r>
                      <a:r>
                        <a:rPr lang="en-GB" sz="1200" b="0" baseline="0">
                          <a:latin typeface="Street Corner" panose="02000400000000000000" pitchFamily="2" charset="0"/>
                          <a:ea typeface="Questrial"/>
                          <a:cs typeface="Questrial"/>
                          <a:sym typeface="Questrial"/>
                        </a:rPr>
                        <a:t>he people that do more in the community tends to be the ones that have strong personal motivations and clear priorities to do more for themselves and their loved ones: Learning and Education is an important part of these people’s lives</a:t>
                      </a:r>
                    </a:p>
                    <a:p>
                      <a:pPr marL="0" lvl="0" indent="0" rtl="0">
                        <a:lnSpc>
                          <a:spcPct val="115000"/>
                        </a:lnSpc>
                        <a:spcBef>
                          <a:spcPts val="0"/>
                        </a:spcBef>
                        <a:buFontTx/>
                        <a:buNone/>
                      </a:pPr>
                      <a:endParaRPr lang="en-GB" sz="1200" b="0" baseline="0">
                        <a:latin typeface="Street Corner" panose="02000400000000000000" pitchFamily="2" charset="0"/>
                        <a:ea typeface="Questrial"/>
                        <a:cs typeface="Questrial"/>
                        <a:sym typeface="Questrial"/>
                      </a:endParaRPr>
                    </a:p>
                    <a:p>
                      <a:pPr marL="171450" lvl="0" indent="-171450" rtl="0">
                        <a:lnSpc>
                          <a:spcPct val="115000"/>
                        </a:lnSpc>
                        <a:spcBef>
                          <a:spcPts val="0"/>
                        </a:spcBef>
                        <a:buFontTx/>
                        <a:buChar char="-"/>
                      </a:pPr>
                      <a:endParaRPr lang="en-GB" sz="1200" b="0" baseline="0">
                        <a:latin typeface="Street Corner" panose="02000400000000000000" pitchFamily="2" charset="0"/>
                        <a:ea typeface="Questrial"/>
                        <a:cs typeface="Questrial"/>
                        <a:sym typeface="Questrial"/>
                      </a:endParaRPr>
                    </a:p>
                    <a:p>
                      <a:pPr marL="0" lvl="0" indent="0" rtl="0">
                        <a:lnSpc>
                          <a:spcPct val="115000"/>
                        </a:lnSpc>
                        <a:spcBef>
                          <a:spcPts val="0"/>
                        </a:spcBef>
                        <a:buFontTx/>
                        <a:buNone/>
                      </a:pPr>
                      <a:r>
                        <a:rPr lang="en-GB" sz="1200" b="0" baseline="0">
                          <a:latin typeface="Street Corner" panose="02000400000000000000" pitchFamily="2" charset="0"/>
                          <a:ea typeface="Questrial"/>
                          <a:cs typeface="Questrial"/>
                          <a:sym typeface="Questrial"/>
                        </a:rPr>
                        <a:t> </a:t>
                      </a:r>
                    </a:p>
                  </a:txBody>
                  <a:tcPr marL="63500" marR="63500" marT="63500" marB="63500">
                    <a:lnL w="19050" cap="flat" cmpd="sng">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801F91">
                        <a:alpha val="14870"/>
                      </a:srgb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GB" sz="1200" b="0" i="0" u="none" strike="noStrike" cap="none">
                          <a:solidFill>
                            <a:schemeClr val="tx1"/>
                          </a:solidFill>
                          <a:effectLst/>
                          <a:latin typeface="Street Corner" charset="0"/>
                          <a:ea typeface="Street Corner" charset="0"/>
                          <a:cs typeface="Street Corner" charset="0"/>
                          <a:sym typeface="Arial"/>
                        </a:rPr>
                        <a:t>Local Talks &amp; Walks:</a:t>
                      </a:r>
                      <a:r>
                        <a:rPr lang="en-GB" sz="1200" b="0" i="0" u="none" strike="noStrike" cap="none" baseline="0">
                          <a:solidFill>
                            <a:schemeClr val="tx1"/>
                          </a:solidFill>
                          <a:effectLst/>
                          <a:latin typeface="Street Corner" charset="0"/>
                          <a:ea typeface="Street Corner" charset="0"/>
                          <a:cs typeface="Street Corner" charset="0"/>
                          <a:sym typeface="Arial"/>
                        </a:rPr>
                        <a:t> </a:t>
                      </a:r>
                      <a:r>
                        <a:rPr lang="en-GB" sz="1200" b="0" i="0" u="none" strike="noStrike" cap="none">
                          <a:solidFill>
                            <a:schemeClr val="tx1"/>
                          </a:solidFill>
                          <a:effectLst/>
                          <a:latin typeface="Street Corner" charset="0"/>
                          <a:ea typeface="Street Corner" charset="0"/>
                          <a:cs typeface="Street Corner" charset="0"/>
                          <a:sym typeface="Arial"/>
                        </a:rPr>
                        <a:t>Having different street-led</a:t>
                      </a:r>
                      <a:r>
                        <a:rPr lang="en-GB" sz="1200" b="0" i="0" u="none" strike="noStrike" cap="none" baseline="0">
                          <a:solidFill>
                            <a:schemeClr val="tx1"/>
                          </a:solidFill>
                          <a:effectLst/>
                          <a:latin typeface="Street Corner" charset="0"/>
                          <a:ea typeface="Street Corner" charset="0"/>
                          <a:cs typeface="Street Corner" charset="0"/>
                          <a:sym typeface="Arial"/>
                        </a:rPr>
                        <a:t> events to get people to k</a:t>
                      </a:r>
                      <a:r>
                        <a:rPr lang="en-GB" sz="1200" b="0" i="0" u="none" strike="noStrike" cap="none">
                          <a:solidFill>
                            <a:schemeClr val="tx1"/>
                          </a:solidFill>
                          <a:effectLst/>
                          <a:latin typeface="Street Corner" charset="0"/>
                          <a:ea typeface="Street Corner" charset="0"/>
                          <a:cs typeface="Street Corner" charset="0"/>
                          <a:sym typeface="Arial"/>
                        </a:rPr>
                        <a:t>now each other and to know</a:t>
                      </a:r>
                      <a:r>
                        <a:rPr lang="en-GB" sz="1200" b="0" i="0" u="none" strike="noStrike" cap="none" baseline="0">
                          <a:solidFill>
                            <a:schemeClr val="tx1"/>
                          </a:solidFill>
                          <a:effectLst/>
                          <a:latin typeface="Street Corner" charset="0"/>
                          <a:ea typeface="Street Corner" charset="0"/>
                          <a:cs typeface="Street Corner" charset="0"/>
                          <a:sym typeface="Arial"/>
                        </a:rPr>
                        <a:t> more </a:t>
                      </a:r>
                      <a:r>
                        <a:rPr lang="en-GB" sz="1200" b="0" i="0" u="none" strike="noStrike" cap="none">
                          <a:solidFill>
                            <a:schemeClr val="tx1"/>
                          </a:solidFill>
                          <a:effectLst/>
                          <a:latin typeface="Street Corner" charset="0"/>
                          <a:ea typeface="Street Corner" charset="0"/>
                          <a:cs typeface="Street Corner" charset="0"/>
                          <a:sym typeface="Arial"/>
                        </a:rPr>
                        <a:t>about their</a:t>
                      </a:r>
                      <a:r>
                        <a:rPr lang="en-GB" sz="1200" b="0" i="0" u="none" strike="noStrike" cap="none" baseline="0">
                          <a:solidFill>
                            <a:schemeClr val="tx1"/>
                          </a:solidFill>
                          <a:effectLst/>
                          <a:latin typeface="Street Corner" charset="0"/>
                          <a:ea typeface="Street Corner" charset="0"/>
                          <a:cs typeface="Street Corner" charset="0"/>
                          <a:sym typeface="Arial"/>
                        </a:rPr>
                        <a:t> </a:t>
                      </a:r>
                      <a:r>
                        <a:rPr lang="en-GB" sz="1200" b="0" i="0" u="none" strike="noStrike" cap="none">
                          <a:solidFill>
                            <a:schemeClr val="tx1"/>
                          </a:solidFill>
                          <a:effectLst/>
                          <a:latin typeface="Street Corner" charset="0"/>
                          <a:ea typeface="Street Corner" charset="0"/>
                          <a:cs typeface="Street Corner" charset="0"/>
                          <a:sym typeface="Arial"/>
                        </a:rPr>
                        <a:t>neighbourhood </a:t>
                      </a:r>
                    </a:p>
                    <a:p>
                      <a:pPr marL="171450" lvl="0" indent="-171450" rtl="0">
                        <a:buFont typeface="Arial" charset="0"/>
                        <a:buChar char="•"/>
                      </a:pPr>
                      <a:endParaRPr lang="en-GB" sz="1200" b="0" i="0" u="none" strike="noStrike" cap="none">
                        <a:solidFill>
                          <a:schemeClr val="tx1"/>
                        </a:solidFill>
                        <a:effectLst/>
                        <a:latin typeface="Street Corner" charset="0"/>
                        <a:ea typeface="Street Corner" charset="0"/>
                        <a:cs typeface="Street Corner" charset="0"/>
                        <a:sym typeface="Arial"/>
                      </a:endParaRPr>
                    </a:p>
                    <a:p>
                      <a:pPr marL="171450" lvl="0" indent="-171450">
                        <a:buFont typeface="Arial" charset="0"/>
                        <a:buChar char="•"/>
                      </a:pPr>
                      <a:endParaRPr lang="en-GB" sz="1200" b="0" i="0" u="none" strike="noStrike" cap="none">
                        <a:solidFill>
                          <a:schemeClr val="tx1"/>
                        </a:solidFill>
                        <a:effectLst/>
                        <a:latin typeface="Street Corner" charset="0"/>
                        <a:ea typeface="Street Corner" charset="0"/>
                        <a:cs typeface="Street Corner" charset="0"/>
                        <a:sym typeface="Arial"/>
                      </a:endParaRPr>
                    </a:p>
                    <a:p>
                      <a:pPr marL="171450" lvl="0" indent="-171450">
                        <a:buFont typeface="Arial" charset="0"/>
                        <a:buChar char="•"/>
                      </a:pPr>
                      <a:r>
                        <a:rPr lang="en-GB" sz="1200" b="0" i="0" u="none" strike="noStrike" cap="none">
                          <a:solidFill>
                            <a:schemeClr val="tx1"/>
                          </a:solidFill>
                          <a:effectLst/>
                          <a:latin typeface="Street Corner" charset="0"/>
                          <a:ea typeface="Street Corner" charset="0"/>
                          <a:cs typeface="Street Corner" charset="0"/>
                          <a:sym typeface="Arial"/>
                        </a:rPr>
                        <a:t>Champions:</a:t>
                      </a:r>
                      <a:r>
                        <a:rPr lang="en-GB" sz="1200" b="0" i="0" u="none" strike="noStrike" cap="none" baseline="0">
                          <a:solidFill>
                            <a:schemeClr val="tx1"/>
                          </a:solidFill>
                          <a:effectLst/>
                          <a:latin typeface="Street Corner" charset="0"/>
                          <a:ea typeface="Street Corner" charset="0"/>
                          <a:cs typeface="Street Corner" charset="0"/>
                          <a:sym typeface="Arial"/>
                        </a:rPr>
                        <a:t> </a:t>
                      </a:r>
                      <a:r>
                        <a:rPr lang="en-GB" sz="1200" b="0" i="0" u="none" strike="noStrike" cap="none">
                          <a:solidFill>
                            <a:schemeClr val="tx1"/>
                          </a:solidFill>
                          <a:effectLst/>
                          <a:latin typeface="Street Corner" charset="0"/>
                          <a:ea typeface="Street Corner" charset="0"/>
                          <a:cs typeface="Street Corner" charset="0"/>
                          <a:sym typeface="Arial"/>
                        </a:rPr>
                        <a:t>someone who can spread the message of welcome</a:t>
                      </a:r>
                      <a:r>
                        <a:rPr lang="en-GB" sz="1200" b="0" i="0" u="none" strike="noStrike" cap="none" baseline="0">
                          <a:solidFill>
                            <a:schemeClr val="tx1"/>
                          </a:solidFill>
                          <a:effectLst/>
                          <a:latin typeface="Street Corner" charset="0"/>
                          <a:ea typeface="Street Corner" charset="0"/>
                          <a:cs typeface="Street Corner" charset="0"/>
                          <a:sym typeface="Arial"/>
                        </a:rPr>
                        <a:t> and</a:t>
                      </a:r>
                      <a:r>
                        <a:rPr lang="en-GB" sz="1200" b="0" i="0" u="none" strike="noStrike" cap="none">
                          <a:solidFill>
                            <a:schemeClr val="tx1"/>
                          </a:solidFill>
                          <a:effectLst/>
                          <a:latin typeface="Street Corner" charset="0"/>
                          <a:ea typeface="Street Corner" charset="0"/>
                          <a:cs typeface="Street Corner" charset="0"/>
                          <a:sym typeface="Arial"/>
                        </a:rPr>
                        <a:t> start</a:t>
                      </a:r>
                      <a:r>
                        <a:rPr lang="en-GB" sz="1200" b="0" i="0" u="none" strike="noStrike" cap="none" baseline="0">
                          <a:solidFill>
                            <a:schemeClr val="tx1"/>
                          </a:solidFill>
                          <a:effectLst/>
                          <a:latin typeface="Street Corner" charset="0"/>
                          <a:ea typeface="Street Corner" charset="0"/>
                          <a:cs typeface="Street Corner" charset="0"/>
                          <a:sym typeface="Arial"/>
                        </a:rPr>
                        <a:t> a conversation with new people in the area (this could be linked to sharing experience and skills)</a:t>
                      </a:r>
                      <a:endParaRPr lang="en-GB" sz="1200" b="0" i="0" u="none" strike="noStrike" cap="none">
                        <a:solidFill>
                          <a:schemeClr val="tx1"/>
                        </a:solidFill>
                        <a:effectLst/>
                        <a:latin typeface="Street Corner" charset="0"/>
                        <a:ea typeface="Street Corner" charset="0"/>
                        <a:cs typeface="Street Corner" charset="0"/>
                        <a:sym typeface="Arial"/>
                      </a:endParaRPr>
                    </a:p>
                    <a:p>
                      <a:pPr marL="171450" lvl="0" indent="-171450">
                        <a:buFont typeface="Arial" charset="0"/>
                        <a:buChar char="•"/>
                      </a:pPr>
                      <a:endParaRPr lang="en-GB" sz="1200" b="0" i="0" u="none" strike="noStrike" cap="none">
                        <a:solidFill>
                          <a:schemeClr val="tx1"/>
                        </a:solidFill>
                        <a:effectLst/>
                        <a:latin typeface="Street Corner" charset="0"/>
                        <a:ea typeface="Street Corner" charset="0"/>
                        <a:cs typeface="Street Corner" charset="0"/>
                        <a:sym typeface="Arial"/>
                      </a:endParaRPr>
                    </a:p>
                    <a:p>
                      <a:pPr marL="171450" lvl="0" indent="-171450">
                        <a:buFont typeface="Arial" charset="0"/>
                        <a:buChar char="•"/>
                      </a:pPr>
                      <a:endParaRPr lang="en-GB" sz="1200" b="0" i="0" u="none" strike="noStrike" cap="none">
                        <a:solidFill>
                          <a:schemeClr val="tx1"/>
                        </a:solidFill>
                        <a:effectLst/>
                        <a:latin typeface="Street Corner" charset="0"/>
                        <a:ea typeface="Street Corner" charset="0"/>
                        <a:cs typeface="Street Corner" charset="0"/>
                        <a:sym typeface="Arial"/>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GB" sz="1200" b="0" i="0" u="none" strike="noStrike" cap="none">
                          <a:solidFill>
                            <a:schemeClr val="tx1"/>
                          </a:solidFill>
                          <a:effectLst/>
                          <a:latin typeface="Street Corner" charset="0"/>
                          <a:ea typeface="Street Corner" charset="0"/>
                          <a:cs typeface="Street Corner" charset="0"/>
                          <a:sym typeface="Arial"/>
                        </a:rPr>
                        <a:t>Celebrate different cultures:</a:t>
                      </a:r>
                      <a:r>
                        <a:rPr lang="en-GB" sz="1200" b="0" i="0" u="none" strike="noStrike" cap="none" baseline="0">
                          <a:solidFill>
                            <a:schemeClr val="tx1"/>
                          </a:solidFill>
                          <a:effectLst/>
                          <a:latin typeface="Street Corner" charset="0"/>
                          <a:ea typeface="Street Corner" charset="0"/>
                          <a:cs typeface="Street Corner" charset="0"/>
                          <a:sym typeface="Arial"/>
                        </a:rPr>
                        <a:t> we could have informal places (like cafes) where people can learn about a different l</a:t>
                      </a:r>
                      <a:r>
                        <a:rPr lang="en-GB" sz="1200" b="0" i="0" u="none" strike="noStrike" cap="none">
                          <a:solidFill>
                            <a:schemeClr val="tx1"/>
                          </a:solidFill>
                          <a:effectLst/>
                          <a:latin typeface="Street Corner" charset="0"/>
                          <a:ea typeface="Street Corner" charset="0"/>
                          <a:cs typeface="Street Corner" charset="0"/>
                          <a:sym typeface="Arial"/>
                        </a:rPr>
                        <a:t>anguage, food, culture and from</a:t>
                      </a:r>
                      <a:r>
                        <a:rPr lang="en-GB" sz="1200" b="0" i="0" u="none" strike="noStrike" cap="none" baseline="0">
                          <a:solidFill>
                            <a:schemeClr val="tx1"/>
                          </a:solidFill>
                          <a:effectLst/>
                          <a:latin typeface="Street Corner" charset="0"/>
                          <a:ea typeface="Street Corner" charset="0"/>
                          <a:cs typeface="Street Corner" charset="0"/>
                          <a:sym typeface="Arial"/>
                        </a:rPr>
                        <a:t> people from different generations (e.g. </a:t>
                      </a:r>
                      <a:r>
                        <a:rPr lang="en-GB" sz="1200" b="0" i="0" u="none" strike="noStrike" cap="none">
                          <a:solidFill>
                            <a:schemeClr val="tx1"/>
                          </a:solidFill>
                          <a:effectLst/>
                          <a:latin typeface="Street Corner" charset="0"/>
                          <a:ea typeface="Street Corner" charset="0"/>
                          <a:cs typeface="Street Corner" charset="0"/>
                          <a:sym typeface="Arial"/>
                        </a:rPr>
                        <a:t>Human Library type events)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en-GB" sz="1200" b="0" i="0" u="none" strike="noStrike" cap="none">
                        <a:solidFill>
                          <a:schemeClr val="tx1"/>
                        </a:solidFill>
                        <a:effectLst/>
                        <a:latin typeface="Street Corner" charset="0"/>
                        <a:ea typeface="Street Corner" charset="0"/>
                        <a:cs typeface="Street Corner" charset="0"/>
                        <a:sym typeface="Arial"/>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en-GB" sz="1200" b="0" i="0" u="none" strike="noStrike" cap="none">
                        <a:solidFill>
                          <a:schemeClr val="tx1"/>
                        </a:solidFill>
                        <a:effectLst/>
                        <a:latin typeface="Street Corner" charset="0"/>
                        <a:ea typeface="Street Corner" charset="0"/>
                        <a:cs typeface="Street Corner" charset="0"/>
                        <a:sym typeface="Arial"/>
                      </a:endParaRPr>
                    </a:p>
                    <a:p>
                      <a:pPr marL="171450" lvl="0" indent="-171450">
                        <a:buFont typeface="Arial" charset="0"/>
                        <a:buChar char="•"/>
                      </a:pPr>
                      <a:r>
                        <a:rPr lang="en-GB" sz="1200" b="0" i="0" u="none" strike="noStrike" cap="none">
                          <a:solidFill>
                            <a:schemeClr val="tx1"/>
                          </a:solidFill>
                          <a:effectLst/>
                          <a:latin typeface="Street Corner" charset="0"/>
                          <a:ea typeface="Street Corner" charset="0"/>
                          <a:cs typeface="Street Corner" charset="0"/>
                          <a:sym typeface="Arial"/>
                        </a:rPr>
                        <a:t>Online and off-line ways to broadcast community news and events (open days or using local history might</a:t>
                      </a:r>
                      <a:r>
                        <a:rPr lang="en-GB" sz="1200" b="0" i="0" u="none" strike="noStrike" cap="none" baseline="0">
                          <a:solidFill>
                            <a:schemeClr val="tx1"/>
                          </a:solidFill>
                          <a:effectLst/>
                          <a:latin typeface="Street Corner" charset="0"/>
                          <a:ea typeface="Street Corner" charset="0"/>
                          <a:cs typeface="Street Corner" charset="0"/>
                          <a:sym typeface="Arial"/>
                        </a:rPr>
                        <a:t> be a nice way to get to engage people in the community where they live)</a:t>
                      </a:r>
                      <a:endParaRPr lang="en-GB" sz="1200" b="0" i="0" u="none" strike="noStrike" cap="none">
                        <a:solidFill>
                          <a:schemeClr val="tx1"/>
                        </a:solidFill>
                        <a:effectLst/>
                        <a:latin typeface="Street Corner" charset="0"/>
                        <a:ea typeface="Street Corner" charset="0"/>
                        <a:cs typeface="Street Corner" charset="0"/>
                        <a:sym typeface="Arial"/>
                      </a:endParaRPr>
                    </a:p>
                  </a:txBody>
                  <a:tcPr marL="63500" marR="63500" marT="63500" marB="63500">
                    <a:lnL w="19050" cap="flat" cmpd="sng" algn="ctr">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bl>
          </a:graphicData>
        </a:graphic>
      </p:graphicFrame>
      <p:cxnSp>
        <p:nvCxnSpPr>
          <p:cNvPr id="90" name="Shape 90"/>
          <p:cNvCxnSpPr/>
          <p:nvPr/>
        </p:nvCxnSpPr>
        <p:spPr>
          <a:xfrm>
            <a:off x="369200" y="1002883"/>
            <a:ext cx="6856799" cy="9899"/>
          </a:xfrm>
          <a:prstGeom prst="straightConnector1">
            <a:avLst/>
          </a:prstGeom>
          <a:noFill/>
          <a:ln w="9525" cap="flat" cmpd="sng">
            <a:solidFill>
              <a:schemeClr val="dk2"/>
            </a:solidFill>
            <a:prstDash val="solid"/>
            <a:round/>
            <a:headEnd type="none" w="lg" len="lg"/>
            <a:tailEnd type="none" w="lg" len="lg"/>
          </a:ln>
        </p:spPr>
      </p:cxnSp>
      <p:sp>
        <p:nvSpPr>
          <p:cNvPr id="91" name="Shape 91"/>
          <p:cNvSpPr txBox="1">
            <a:spLocks noGrp="1"/>
          </p:cNvSpPr>
          <p:nvPr>
            <p:ph type="sldNum" idx="12"/>
          </p:nvPr>
        </p:nvSpPr>
        <p:spPr>
          <a:xfrm>
            <a:off x="7004788" y="9998416"/>
            <a:ext cx="453599" cy="818100"/>
          </a:xfrm>
          <a:prstGeom prst="rect">
            <a:avLst/>
          </a:prstGeom>
        </p:spPr>
        <p:txBody>
          <a:bodyPr lIns="102825" tIns="102825" rIns="102825" bIns="102825" anchor="ctr" anchorCtr="0">
            <a:noAutofit/>
          </a:bodyPr>
          <a:lstStyle/>
          <a:p>
            <a:pPr lvl="0">
              <a:spcBef>
                <a:spcPts val="0"/>
              </a:spcBef>
              <a:buNone/>
            </a:pPr>
            <a:fld id="{00000000-1234-1234-1234-123412341234}" type="slidenum">
              <a:rPr lang="en-US"/>
              <a:t>15</a:t>
            </a:fld>
            <a:endParaRPr lang="en-US"/>
          </a:p>
        </p:txBody>
      </p:sp>
    </p:spTree>
    <p:extLst>
      <p:ext uri="{BB962C8B-B14F-4D97-AF65-F5344CB8AC3E}">
        <p14:creationId xmlns:p14="http://schemas.microsoft.com/office/powerpoint/2010/main" val="2478263345"/>
      </p:ext>
    </p:extLst>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Shape 86"/>
          <p:cNvSpPr txBox="1"/>
          <p:nvPr/>
        </p:nvSpPr>
        <p:spPr>
          <a:xfrm>
            <a:off x="304800" y="304800"/>
            <a:ext cx="3000000" cy="1043099"/>
          </a:xfrm>
          <a:prstGeom prst="rect">
            <a:avLst/>
          </a:prstGeom>
          <a:noFill/>
          <a:ln>
            <a:noFill/>
          </a:ln>
        </p:spPr>
        <p:txBody>
          <a:bodyPr lIns="91425" tIns="91425" rIns="91425" bIns="91425" anchor="ctr" anchorCtr="0">
            <a:noAutofit/>
          </a:bodyPr>
          <a:lstStyle/>
          <a:p>
            <a:pPr lvl="0" rtl="0">
              <a:spcBef>
                <a:spcPts val="0"/>
              </a:spcBef>
              <a:buNone/>
            </a:pPr>
            <a:r>
              <a:rPr lang="en-US"/>
              <a:t> </a:t>
            </a:r>
          </a:p>
          <a:p>
            <a:pPr lvl="0" rtl="0">
              <a:spcBef>
                <a:spcPts val="0"/>
              </a:spcBef>
              <a:buNone/>
            </a:pPr>
            <a:r>
              <a:rPr lang="en-US"/>
              <a:t> </a:t>
            </a:r>
          </a:p>
        </p:txBody>
      </p:sp>
      <p:sp>
        <p:nvSpPr>
          <p:cNvPr id="88" name="Shape 88"/>
          <p:cNvSpPr txBox="1"/>
          <p:nvPr/>
        </p:nvSpPr>
        <p:spPr>
          <a:xfrm>
            <a:off x="0" y="0"/>
            <a:ext cx="3000000" cy="1528799"/>
          </a:xfrm>
          <a:prstGeom prst="rect">
            <a:avLst/>
          </a:prstGeom>
          <a:noFill/>
          <a:ln>
            <a:noFill/>
          </a:ln>
        </p:spPr>
        <p:txBody>
          <a:bodyPr lIns="91425" tIns="91425" rIns="91425" bIns="91425" anchor="ctr" anchorCtr="0">
            <a:noAutofit/>
          </a:bodyPr>
          <a:lstStyle/>
          <a:p>
            <a:pPr lvl="0" rtl="0">
              <a:spcBef>
                <a:spcPts val="0"/>
              </a:spcBef>
              <a:buNone/>
            </a:pPr>
            <a:r>
              <a:rPr lang="en-US"/>
              <a:t> </a:t>
            </a:r>
          </a:p>
        </p:txBody>
      </p:sp>
      <p:cxnSp>
        <p:nvCxnSpPr>
          <p:cNvPr id="90" name="Shape 90"/>
          <p:cNvCxnSpPr/>
          <p:nvPr/>
        </p:nvCxnSpPr>
        <p:spPr>
          <a:xfrm>
            <a:off x="369200" y="1353222"/>
            <a:ext cx="6856799" cy="9899"/>
          </a:xfrm>
          <a:prstGeom prst="straightConnector1">
            <a:avLst/>
          </a:prstGeom>
          <a:noFill/>
          <a:ln w="9525" cap="flat" cmpd="sng">
            <a:solidFill>
              <a:schemeClr val="dk2"/>
            </a:solidFill>
            <a:prstDash val="solid"/>
            <a:round/>
            <a:headEnd type="none" w="lg" len="lg"/>
            <a:tailEnd type="none" w="lg" len="lg"/>
          </a:ln>
        </p:spPr>
      </p:cxnSp>
      <p:sp>
        <p:nvSpPr>
          <p:cNvPr id="91" name="Shape 91"/>
          <p:cNvSpPr txBox="1">
            <a:spLocks noGrp="1"/>
          </p:cNvSpPr>
          <p:nvPr>
            <p:ph type="sldNum" idx="12"/>
          </p:nvPr>
        </p:nvSpPr>
        <p:spPr>
          <a:xfrm>
            <a:off x="7004788" y="9998416"/>
            <a:ext cx="453599" cy="818100"/>
          </a:xfrm>
          <a:prstGeom prst="rect">
            <a:avLst/>
          </a:prstGeom>
        </p:spPr>
        <p:txBody>
          <a:bodyPr lIns="102825" tIns="102825" rIns="102825" bIns="102825" anchor="ctr" anchorCtr="0">
            <a:noAutofit/>
          </a:bodyPr>
          <a:lstStyle/>
          <a:p>
            <a:pPr lvl="0">
              <a:spcBef>
                <a:spcPts val="0"/>
              </a:spcBef>
              <a:buNone/>
            </a:pPr>
            <a:fld id="{00000000-1234-1234-1234-123412341234}" type="slidenum">
              <a:rPr lang="en-US"/>
              <a:t>16</a:t>
            </a:fld>
            <a:endParaRPr lang="en-US"/>
          </a:p>
        </p:txBody>
      </p:sp>
      <p:graphicFrame>
        <p:nvGraphicFramePr>
          <p:cNvPr id="10" name="Shape 93"/>
          <p:cNvGraphicFramePr/>
          <p:nvPr>
            <p:extLst>
              <p:ext uri="{D42A27DB-BD31-4B8C-83A1-F6EECF244321}">
                <p14:modId xmlns:p14="http://schemas.microsoft.com/office/powerpoint/2010/main" val="3199046824"/>
              </p:ext>
            </p:extLst>
          </p:nvPr>
        </p:nvGraphicFramePr>
        <p:xfrm>
          <a:off x="304798" y="1538525"/>
          <a:ext cx="6921200" cy="6889369"/>
        </p:xfrm>
        <a:graphic>
          <a:graphicData uri="http://schemas.openxmlformats.org/drawingml/2006/table">
            <a:tbl>
              <a:tblPr>
                <a:noFill/>
              </a:tblPr>
              <a:tblGrid>
                <a:gridCol w="1586632">
                  <a:extLst>
                    <a:ext uri="{9D8B030D-6E8A-4147-A177-3AD203B41FA5}">
                      <a16:colId xmlns:a16="http://schemas.microsoft.com/office/drawing/2014/main" val="20000"/>
                    </a:ext>
                  </a:extLst>
                </a:gridCol>
                <a:gridCol w="2592888">
                  <a:extLst>
                    <a:ext uri="{9D8B030D-6E8A-4147-A177-3AD203B41FA5}">
                      <a16:colId xmlns:a16="http://schemas.microsoft.com/office/drawing/2014/main" val="20001"/>
                    </a:ext>
                  </a:extLst>
                </a:gridCol>
                <a:gridCol w="2741680">
                  <a:extLst>
                    <a:ext uri="{9D8B030D-6E8A-4147-A177-3AD203B41FA5}">
                      <a16:colId xmlns:a16="http://schemas.microsoft.com/office/drawing/2014/main" val="20002"/>
                    </a:ext>
                  </a:extLst>
                </a:gridCol>
              </a:tblGrid>
              <a:tr h="321725">
                <a:tc>
                  <a:txBody>
                    <a:bodyPr/>
                    <a:lstStyle/>
                    <a:p>
                      <a:pPr lvl="0" rtl="0">
                        <a:spcBef>
                          <a:spcPts val="0"/>
                        </a:spcBef>
                        <a:buNone/>
                      </a:pPr>
                      <a:r>
                        <a:rPr lang="en-US" sz="1200" b="1">
                          <a:solidFill>
                            <a:srgbClr val="FFFFFF"/>
                          </a:solidFill>
                          <a:latin typeface="Street Corner" panose="02000400000000000000" pitchFamily="2" charset="0"/>
                          <a:ea typeface="Questrial"/>
                          <a:cs typeface="Questrial"/>
                          <a:sym typeface="Questrial"/>
                        </a:rPr>
                        <a:t>THEME</a:t>
                      </a:r>
                    </a:p>
                  </a:txBody>
                  <a:tcPr marL="63500" marR="63500" marT="63500" marB="63500">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660066">
                        <a:alpha val="8052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FFFFFF"/>
                          </a:solidFill>
                          <a:latin typeface="Street Corner" panose="02000400000000000000" pitchFamily="2" charset="0"/>
                          <a:ea typeface="Questrial"/>
                          <a:cs typeface="Questrial"/>
                          <a:sym typeface="Questrial"/>
                        </a:rPr>
                        <a:t>THE NEEDS and THE</a:t>
                      </a:r>
                      <a:r>
                        <a:rPr lang="en-US" sz="1200" b="1" baseline="0">
                          <a:solidFill>
                            <a:srgbClr val="FFFFFF"/>
                          </a:solidFill>
                          <a:latin typeface="Street Corner" panose="02000400000000000000" pitchFamily="2" charset="0"/>
                          <a:ea typeface="Questrial"/>
                          <a:cs typeface="Questrial"/>
                          <a:sym typeface="Questrial"/>
                        </a:rPr>
                        <a:t> ASSETS</a:t>
                      </a:r>
                      <a:endParaRPr lang="en-US" sz="1200" b="1">
                        <a:solidFill>
                          <a:srgbClr val="FFFFFF"/>
                        </a:solidFill>
                        <a:latin typeface="Street Corner" panose="02000400000000000000" pitchFamily="2" charset="0"/>
                        <a:ea typeface="Questrial"/>
                        <a:cs typeface="Questrial"/>
                        <a:sym typeface="Quest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solidFill>
                          <a:srgbClr val="FFFFFF"/>
                        </a:solidFill>
                        <a:latin typeface="Street Corner" panose="02000400000000000000" pitchFamily="2" charset="0"/>
                        <a:ea typeface="Questrial"/>
                        <a:cs typeface="Questrial"/>
                        <a:sym typeface="Questrial"/>
                      </a:endParaRPr>
                    </a:p>
                    <a:p>
                      <a:pPr lvl="0" rtl="0">
                        <a:spcBef>
                          <a:spcPts val="0"/>
                        </a:spcBef>
                        <a:buNone/>
                      </a:pPr>
                      <a:endParaRPr lang="en-US" sz="1200" b="1">
                        <a:solidFill>
                          <a:srgbClr val="FFFFFF"/>
                        </a:solidFill>
                        <a:latin typeface="Street Corner" panose="02000400000000000000" pitchFamily="2" charset="0"/>
                        <a:ea typeface="Questrial"/>
                        <a:cs typeface="Questrial"/>
                        <a:sym typeface="Questrial"/>
                      </a:endParaRPr>
                    </a:p>
                  </a:txBody>
                  <a:tcPr marL="63500" marR="63500" marT="63500" marB="63500">
                    <a:lnL w="19050" cap="flat" cmpd="sng">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660066">
                        <a:alpha val="80520"/>
                      </a:srgbClr>
                    </a:solidFill>
                  </a:tcPr>
                </a:tc>
                <a:tc>
                  <a:txBody>
                    <a:bodyPr/>
                    <a:lstStyle/>
                    <a:p>
                      <a:pPr lvl="0" rtl="0">
                        <a:lnSpc>
                          <a:spcPct val="115000"/>
                        </a:lnSpc>
                        <a:spcBef>
                          <a:spcPts val="0"/>
                        </a:spcBef>
                        <a:buClr>
                          <a:schemeClr val="dk1"/>
                        </a:buClr>
                        <a:buSzPct val="110000"/>
                        <a:buFont typeface="Arial"/>
                        <a:buNone/>
                      </a:pPr>
                      <a:r>
                        <a:rPr lang="en-US" sz="1200" b="1">
                          <a:solidFill>
                            <a:schemeClr val="lt1"/>
                          </a:solidFill>
                          <a:latin typeface="Street Corner" panose="02000400000000000000" pitchFamily="2" charset="0"/>
                          <a:ea typeface="Questrial"/>
                          <a:cs typeface="Questrial"/>
                          <a:sym typeface="Questrial"/>
                        </a:rPr>
                        <a:t>WHAT</a:t>
                      </a:r>
                      <a:r>
                        <a:rPr lang="en-US" sz="1200" b="1" baseline="0">
                          <a:solidFill>
                            <a:schemeClr val="lt1"/>
                          </a:solidFill>
                          <a:latin typeface="Street Corner" panose="02000400000000000000" pitchFamily="2" charset="0"/>
                          <a:ea typeface="Questrial"/>
                          <a:cs typeface="Questrial"/>
                          <a:sym typeface="Questrial"/>
                        </a:rPr>
                        <a:t> COULD WORK</a:t>
                      </a:r>
                      <a:endParaRPr lang="en-US" sz="1200" b="1">
                        <a:solidFill>
                          <a:schemeClr val="lt1"/>
                        </a:solidFill>
                        <a:latin typeface="Street Corner" panose="02000400000000000000" pitchFamily="2" charset="0"/>
                        <a:ea typeface="Questrial"/>
                        <a:cs typeface="Questrial"/>
                        <a:sym typeface="Questrial"/>
                      </a:endParaRPr>
                    </a:p>
                  </a:txBody>
                  <a:tcPr marL="63500" marR="63500" marT="63500" marB="63500">
                    <a:lnL w="19050" cap="flat" cmpd="sng" algn="ctr">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alpha val="81000"/>
                      </a:schemeClr>
                    </a:solidFill>
                  </a:tcPr>
                </a:tc>
                <a:extLst>
                  <a:ext uri="{0D108BD9-81ED-4DB2-BD59-A6C34878D82A}">
                    <a16:rowId xmlns:a16="http://schemas.microsoft.com/office/drawing/2014/main" val="10000"/>
                  </a:ext>
                </a:extLst>
              </a:tr>
              <a:tr h="18110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Street Corner" panose="02000400000000000000" pitchFamily="2" charset="0"/>
                        </a:rPr>
                        <a:t>A strong community makes me feel safe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latin typeface="Street Corner" panose="02000400000000000000" pitchFamily="2" charset="0"/>
                        <a:ea typeface="Questrial"/>
                        <a:cs typeface="Questrial"/>
                        <a:sym typeface="Quest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latin typeface="Street Corner" panose="02000400000000000000" pitchFamily="2" charset="0"/>
                          <a:ea typeface="Questrial"/>
                          <a:cs typeface="Questrial"/>
                          <a:sym typeface="Questrial"/>
                        </a:rPr>
                        <a:t>Where there is an</a:t>
                      </a:r>
                      <a:r>
                        <a:rPr lang="en-GB" sz="1200" b="0" baseline="0">
                          <a:latin typeface="Street Corner" panose="02000400000000000000" pitchFamily="2" charset="0"/>
                          <a:ea typeface="Questrial"/>
                          <a:cs typeface="Questrial"/>
                          <a:sym typeface="Questrial"/>
                        </a:rPr>
                        <a:t> open and welcoming community, people feel safer </a:t>
                      </a:r>
                      <a:endParaRPr lang="en-GB" sz="1200" b="0">
                        <a:latin typeface="Street Corner" panose="02000400000000000000" pitchFamily="2" charset="0"/>
                        <a:ea typeface="Questrial"/>
                        <a:cs typeface="Questrial"/>
                        <a:sym typeface="Questrial"/>
                      </a:endParaRPr>
                    </a:p>
                    <a:p>
                      <a:pPr lvl="0" rtl="0">
                        <a:spcBef>
                          <a:spcPts val="0"/>
                        </a:spcBef>
                        <a:buNone/>
                      </a:pPr>
                      <a:endParaRPr lang="en-US" sz="1200" b="1">
                        <a:latin typeface="Street Corner" panose="02000400000000000000" pitchFamily="2" charset="0"/>
                      </a:endParaRPr>
                    </a:p>
                  </a:txBody>
                  <a:tcPr marL="63500" marR="63500" marT="63500" marB="63500">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801F91">
                        <a:alpha val="14870"/>
                      </a:srgbClr>
                    </a:solidFill>
                  </a:tcPr>
                </a:tc>
                <a:tc>
                  <a:txBody>
                    <a:bodyPr/>
                    <a:lstStyle/>
                    <a:p>
                      <a:pPr marL="171450" lvl="0" indent="-171450" rtl="0">
                        <a:lnSpc>
                          <a:spcPct val="115000"/>
                        </a:lnSpc>
                        <a:spcBef>
                          <a:spcPts val="0"/>
                        </a:spcBef>
                        <a:buFontTx/>
                        <a:buChar char="-"/>
                      </a:pPr>
                      <a:r>
                        <a:rPr lang="en-GB" sz="1200" b="0">
                          <a:solidFill>
                            <a:schemeClr val="tx1"/>
                          </a:solidFill>
                          <a:latin typeface="Street Corner" panose="02000400000000000000" pitchFamily="2" charset="0"/>
                          <a:ea typeface="Questrial"/>
                          <a:cs typeface="Questrial"/>
                          <a:sym typeface="Questrial"/>
                        </a:rPr>
                        <a:t>New people that moved to one</a:t>
                      </a:r>
                      <a:r>
                        <a:rPr lang="en-GB" sz="1200" b="0" baseline="0">
                          <a:solidFill>
                            <a:schemeClr val="tx1"/>
                          </a:solidFill>
                          <a:latin typeface="Street Corner" panose="02000400000000000000" pitchFamily="2" charset="0"/>
                          <a:ea typeface="Questrial"/>
                          <a:cs typeface="Questrial"/>
                          <a:sym typeface="Questrial"/>
                        </a:rPr>
                        <a:t> of the two areas felt immediately that the place was not welcoming</a:t>
                      </a:r>
                      <a:endParaRPr lang="en-GB" sz="1200" b="0">
                        <a:solidFill>
                          <a:schemeClr val="tx1"/>
                        </a:solidFill>
                        <a:latin typeface="Street Corner" panose="02000400000000000000" pitchFamily="2" charset="0"/>
                        <a:ea typeface="Questrial"/>
                        <a:cs typeface="Questrial"/>
                        <a:sym typeface="Questrial"/>
                      </a:endParaRPr>
                    </a:p>
                    <a:p>
                      <a:pPr marL="0" lvl="0" indent="0" rtl="0">
                        <a:lnSpc>
                          <a:spcPct val="115000"/>
                        </a:lnSpc>
                        <a:spcBef>
                          <a:spcPts val="0"/>
                        </a:spcBef>
                        <a:buFontTx/>
                        <a:buNone/>
                      </a:pPr>
                      <a:endParaRPr lang="en-GB" sz="1200" b="0">
                        <a:solidFill>
                          <a:srgbClr val="000000"/>
                        </a:solidFill>
                        <a:latin typeface="Street Corner" panose="02000400000000000000" pitchFamily="2" charset="0"/>
                        <a:ea typeface="Questrial"/>
                        <a:cs typeface="Questrial"/>
                        <a:sym typeface="Questrial"/>
                      </a:endParaRPr>
                    </a:p>
                    <a:p>
                      <a:pPr marL="171450" lvl="0" indent="-171450" rtl="0">
                        <a:lnSpc>
                          <a:spcPct val="115000"/>
                        </a:lnSpc>
                        <a:spcBef>
                          <a:spcPts val="0"/>
                        </a:spcBef>
                        <a:buFontTx/>
                        <a:buChar char="-"/>
                      </a:pPr>
                      <a:r>
                        <a:rPr lang="en-US" sz="1200" b="0">
                          <a:solidFill>
                            <a:srgbClr val="000000"/>
                          </a:solidFill>
                          <a:latin typeface="Street Corner" panose="02000400000000000000" pitchFamily="2" charset="0"/>
                          <a:ea typeface="Questrial"/>
                          <a:cs typeface="Questrial"/>
                          <a:sym typeface="Questrial"/>
                        </a:rPr>
                        <a:t>B</a:t>
                      </a:r>
                      <a:r>
                        <a:rPr lang="en-GB" sz="1200" b="0">
                          <a:solidFill>
                            <a:srgbClr val="000000"/>
                          </a:solidFill>
                          <a:latin typeface="Street Corner" panose="02000400000000000000" pitchFamily="2" charset="0"/>
                          <a:ea typeface="Questrial"/>
                          <a:cs typeface="Questrial"/>
                          <a:sym typeface="Questrial"/>
                        </a:rPr>
                        <a:t>ad reputation of a place</a:t>
                      </a:r>
                      <a:r>
                        <a:rPr lang="en-GB" sz="1200" b="0" baseline="0">
                          <a:solidFill>
                            <a:srgbClr val="000000"/>
                          </a:solidFill>
                          <a:latin typeface="Street Corner" panose="02000400000000000000" pitchFamily="2" charset="0"/>
                          <a:ea typeface="Questrial"/>
                          <a:cs typeface="Questrial"/>
                          <a:sym typeface="Questrial"/>
                        </a:rPr>
                        <a:t> contributed to stereotypes and people’s attitude towards the area was affected in a negative way</a:t>
                      </a:r>
                      <a:endParaRPr lang="en-GB" sz="1200" b="0" baseline="0">
                        <a:solidFill>
                          <a:srgbClr val="FF0000"/>
                        </a:solidFill>
                        <a:latin typeface="Street Corner" panose="02000400000000000000" pitchFamily="2" charset="0"/>
                        <a:ea typeface="Questrial"/>
                        <a:cs typeface="Questrial"/>
                        <a:sym typeface="Questrial"/>
                      </a:endParaRPr>
                    </a:p>
                    <a:p>
                      <a:pPr marL="0" lvl="0" indent="0" rtl="0">
                        <a:lnSpc>
                          <a:spcPct val="115000"/>
                        </a:lnSpc>
                        <a:spcBef>
                          <a:spcPts val="0"/>
                        </a:spcBef>
                        <a:buFontTx/>
                        <a:buNone/>
                      </a:pPr>
                      <a:endParaRPr lang="en-GB" sz="1200" b="0" baseline="0">
                        <a:solidFill>
                          <a:srgbClr val="FF0000"/>
                        </a:solidFill>
                        <a:latin typeface="Street Corner" panose="02000400000000000000" pitchFamily="2" charset="0"/>
                        <a:ea typeface="Questrial"/>
                        <a:cs typeface="Questrial"/>
                        <a:sym typeface="Questrial"/>
                      </a:endParaRPr>
                    </a:p>
                    <a:p>
                      <a:pPr marL="171450" lvl="0" indent="-171450" rtl="0">
                        <a:lnSpc>
                          <a:spcPct val="115000"/>
                        </a:lnSpc>
                        <a:spcBef>
                          <a:spcPts val="0"/>
                        </a:spcBef>
                        <a:buFontTx/>
                        <a:buChar char="-"/>
                      </a:pPr>
                      <a:r>
                        <a:rPr lang="en-GB" sz="1200" b="0" baseline="0">
                          <a:latin typeface="Street Corner" panose="02000400000000000000" pitchFamily="2" charset="0"/>
                          <a:ea typeface="Questrial"/>
                          <a:cs typeface="Questrial"/>
                          <a:sym typeface="Questrial"/>
                        </a:rPr>
                        <a:t>Young people felt that there was no dedicated space for them to enjoy passing the time, only places to ‘do things’ (e.g. the gym or a pub)</a:t>
                      </a:r>
                    </a:p>
                    <a:p>
                      <a:pPr marL="171450" lvl="0" indent="-171450" rtl="0">
                        <a:lnSpc>
                          <a:spcPct val="115000"/>
                        </a:lnSpc>
                        <a:spcBef>
                          <a:spcPts val="0"/>
                        </a:spcBef>
                        <a:buFontTx/>
                        <a:buChar char="-"/>
                      </a:pPr>
                      <a:endParaRPr lang="en-GB" sz="1200" b="0" baseline="0">
                        <a:latin typeface="Street Corner" panose="02000400000000000000" pitchFamily="2" charset="0"/>
                        <a:ea typeface="Questrial"/>
                        <a:cs typeface="Questrial"/>
                        <a:sym typeface="Questrial"/>
                      </a:endParaRPr>
                    </a:p>
                    <a:p>
                      <a:pPr marL="171450" lvl="0" indent="-171450" rtl="0">
                        <a:lnSpc>
                          <a:spcPct val="115000"/>
                        </a:lnSpc>
                        <a:spcBef>
                          <a:spcPts val="0"/>
                        </a:spcBef>
                        <a:buFontTx/>
                        <a:buChar char="-"/>
                      </a:pPr>
                      <a:r>
                        <a:rPr lang="en-GB" sz="1200" b="0" baseline="0">
                          <a:latin typeface="Street Corner" panose="02000400000000000000" pitchFamily="2" charset="0"/>
                          <a:ea typeface="Questrial"/>
                          <a:cs typeface="Questrial"/>
                          <a:sym typeface="Questrial"/>
                        </a:rPr>
                        <a:t>Between old and young residents there can be barriers that prevent people from understanding each other</a:t>
                      </a:r>
                    </a:p>
                    <a:p>
                      <a:pPr marL="171450" lvl="0" indent="-171450" rtl="0">
                        <a:lnSpc>
                          <a:spcPct val="115000"/>
                        </a:lnSpc>
                        <a:spcBef>
                          <a:spcPts val="0"/>
                        </a:spcBef>
                        <a:buFontTx/>
                        <a:buChar char="-"/>
                      </a:pPr>
                      <a:endParaRPr lang="en-GB" sz="1200" b="0" baseline="0">
                        <a:latin typeface="Street Corner" panose="02000400000000000000" pitchFamily="2" charset="0"/>
                        <a:ea typeface="Questrial"/>
                        <a:cs typeface="Questrial"/>
                        <a:sym typeface="Questrial"/>
                      </a:endParaRPr>
                    </a:p>
                    <a:p>
                      <a:pPr marL="171450" lvl="0" indent="-171450" rtl="0">
                        <a:lnSpc>
                          <a:spcPct val="115000"/>
                        </a:lnSpc>
                        <a:spcBef>
                          <a:spcPts val="0"/>
                        </a:spcBef>
                        <a:buFontTx/>
                        <a:buChar char="-"/>
                      </a:pPr>
                      <a:r>
                        <a:rPr lang="en-GB" sz="1200" b="0" baseline="0">
                          <a:latin typeface="Street Corner" panose="02000400000000000000" pitchFamily="2" charset="0"/>
                          <a:ea typeface="Questrial"/>
                          <a:cs typeface="Questrial"/>
                          <a:sym typeface="Questrial"/>
                        </a:rPr>
                        <a:t>A sense of purpose, a social network and personal contacts were really important to people to help them feel positive, calm down from anxiety and feel in control</a:t>
                      </a:r>
                    </a:p>
                    <a:p>
                      <a:pPr marL="171450" lvl="0" indent="-171450" rtl="0">
                        <a:lnSpc>
                          <a:spcPct val="115000"/>
                        </a:lnSpc>
                        <a:spcBef>
                          <a:spcPts val="0"/>
                        </a:spcBef>
                        <a:buFontTx/>
                        <a:buChar char="-"/>
                      </a:pPr>
                      <a:endParaRPr lang="en-GB" sz="1200" b="0">
                        <a:latin typeface="Street Corner" panose="02000400000000000000" pitchFamily="2" charset="0"/>
                        <a:ea typeface="Questrial"/>
                        <a:cs typeface="Questrial"/>
                        <a:sym typeface="Questrial"/>
                      </a:endParaRPr>
                    </a:p>
                    <a:p>
                      <a:pPr marL="171450" lvl="0" indent="-171450" rtl="0">
                        <a:lnSpc>
                          <a:spcPct val="115000"/>
                        </a:lnSpc>
                        <a:spcBef>
                          <a:spcPts val="0"/>
                        </a:spcBef>
                        <a:buFontTx/>
                        <a:buChar char="-"/>
                      </a:pPr>
                      <a:r>
                        <a:rPr lang="en-GB" sz="1200" b="0">
                          <a:latin typeface="Street Corner" panose="02000400000000000000" pitchFamily="2" charset="0"/>
                          <a:ea typeface="Questrial"/>
                          <a:cs typeface="Questrial"/>
                          <a:sym typeface="Questrial"/>
                        </a:rPr>
                        <a:t>Some people said that</a:t>
                      </a:r>
                      <a:r>
                        <a:rPr lang="en-GB" sz="1200" b="0" baseline="0">
                          <a:latin typeface="Street Corner" panose="02000400000000000000" pitchFamily="2" charset="0"/>
                          <a:ea typeface="Questrial"/>
                          <a:cs typeface="Questrial"/>
                          <a:sym typeface="Questrial"/>
                        </a:rPr>
                        <a:t> if they were ill they would not know where to turn for help, and this was worrying them</a:t>
                      </a:r>
                      <a:endParaRPr lang="en-GB" sz="1200" b="0">
                        <a:latin typeface="Street Corner" panose="02000400000000000000" pitchFamily="2" charset="0"/>
                        <a:ea typeface="Questrial"/>
                        <a:cs typeface="Questrial"/>
                        <a:sym typeface="Questrial"/>
                      </a:endParaRPr>
                    </a:p>
                  </a:txBody>
                  <a:tcPr marL="63500" marR="63500" marT="63500" marB="63500">
                    <a:lnL w="19050" cap="flat" cmpd="sng">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801F91">
                        <a:alpha val="1487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cap="none">
                          <a:solidFill>
                            <a:schemeClr val="tx1"/>
                          </a:solidFill>
                          <a:effectLst/>
                          <a:latin typeface="Street Corner" charset="0"/>
                          <a:ea typeface="Street Corner" charset="0"/>
                          <a:cs typeface="Street Corner" charset="0"/>
                          <a:sym typeface="Arial"/>
                        </a:rPr>
                        <a:t>Reclaiming the Streets</a:t>
                      </a:r>
                    </a:p>
                    <a:p>
                      <a:pPr lvl="0" rtl="0"/>
                      <a:endParaRPr lang="en-GB" sz="1200" b="0" i="0" u="none" strike="noStrike" cap="none">
                        <a:solidFill>
                          <a:schemeClr val="tx1"/>
                        </a:solidFill>
                        <a:effectLst/>
                        <a:latin typeface="Street Corner" charset="0"/>
                        <a:ea typeface="Street Corner" charset="0"/>
                        <a:cs typeface="Street Corner" charset="0"/>
                        <a:sym typeface="Arial"/>
                      </a:endParaRPr>
                    </a:p>
                    <a:p>
                      <a:pPr marL="171450" lvl="0" indent="-171450" rtl="0">
                        <a:buFont typeface="Arial" charset="0"/>
                        <a:buChar char="•"/>
                      </a:pPr>
                      <a:r>
                        <a:rPr lang="en-GB" sz="1200" b="0" i="0" u="none" strike="noStrike" cap="none">
                          <a:solidFill>
                            <a:schemeClr val="tx1"/>
                          </a:solidFill>
                          <a:effectLst/>
                          <a:latin typeface="Street Corner" charset="0"/>
                          <a:ea typeface="Street Corner" charset="0"/>
                          <a:cs typeface="Street Corner" charset="0"/>
                          <a:sym typeface="Arial"/>
                        </a:rPr>
                        <a:t>Online</a:t>
                      </a:r>
                      <a:r>
                        <a:rPr lang="en-GB" sz="1200" b="0" i="0" u="none" strike="noStrike" cap="none" baseline="0">
                          <a:solidFill>
                            <a:schemeClr val="tx1"/>
                          </a:solidFill>
                          <a:effectLst/>
                          <a:latin typeface="Street Corner" charset="0"/>
                          <a:ea typeface="Street Corner" charset="0"/>
                          <a:cs typeface="Street Corner" charset="0"/>
                          <a:sym typeface="Arial"/>
                        </a:rPr>
                        <a:t> private </a:t>
                      </a:r>
                      <a:r>
                        <a:rPr lang="en-GB" sz="1200" b="0" i="0" u="none" strike="noStrike" cap="none">
                          <a:solidFill>
                            <a:schemeClr val="tx1"/>
                          </a:solidFill>
                          <a:effectLst/>
                          <a:latin typeface="Street Corner" charset="0"/>
                          <a:ea typeface="Street Corner" charset="0"/>
                          <a:cs typeface="Street Corner" charset="0"/>
                          <a:sym typeface="Arial"/>
                        </a:rPr>
                        <a:t>24-hour support and networking</a:t>
                      </a:r>
                      <a:r>
                        <a:rPr lang="en-GB" sz="1200" b="0" i="0" u="none" strike="noStrike" cap="none" baseline="0">
                          <a:solidFill>
                            <a:schemeClr val="tx1"/>
                          </a:solidFill>
                          <a:effectLst/>
                          <a:latin typeface="Street Corner" charset="0"/>
                          <a:ea typeface="Street Corner" charset="0"/>
                          <a:cs typeface="Street Corner" charset="0"/>
                          <a:sym typeface="Arial"/>
                        </a:rPr>
                        <a:t> opportunities </a:t>
                      </a:r>
                    </a:p>
                    <a:p>
                      <a:pPr marL="171450" lvl="0" indent="-171450" rtl="0">
                        <a:buFont typeface="Arial" charset="0"/>
                        <a:buChar char="•"/>
                      </a:pPr>
                      <a:endParaRPr lang="en-GB" sz="1200" b="0" i="0" u="none" strike="noStrike" cap="none">
                        <a:solidFill>
                          <a:schemeClr val="tx1"/>
                        </a:solidFill>
                        <a:effectLst/>
                        <a:latin typeface="Street Corner" charset="0"/>
                        <a:ea typeface="Street Corner" charset="0"/>
                        <a:cs typeface="Street Corner" charset="0"/>
                        <a:sym typeface="Arial"/>
                      </a:endParaRPr>
                    </a:p>
                    <a:p>
                      <a:pPr marL="171450" lvl="0" indent="-171450" rtl="0">
                        <a:buFont typeface="Arial" charset="0"/>
                        <a:buChar char="•"/>
                      </a:pPr>
                      <a:r>
                        <a:rPr lang="en-GB" sz="1200" b="0" i="0" u="none" strike="noStrike" cap="none">
                          <a:solidFill>
                            <a:schemeClr val="tx1"/>
                          </a:solidFill>
                          <a:effectLst/>
                          <a:latin typeface="Street Corner" charset="0"/>
                          <a:ea typeface="Street Corner" charset="0"/>
                          <a:cs typeface="Street Corner" charset="0"/>
                          <a:sym typeface="Arial"/>
                        </a:rPr>
                        <a:t>Local Network of friends</a:t>
                      </a:r>
                      <a:r>
                        <a:rPr lang="en-GB" sz="1200" b="0" i="0" u="none" strike="noStrike" cap="none" baseline="0">
                          <a:solidFill>
                            <a:schemeClr val="tx1"/>
                          </a:solidFill>
                          <a:effectLst/>
                          <a:latin typeface="Street Corner" charset="0"/>
                          <a:ea typeface="Street Corner" charset="0"/>
                          <a:cs typeface="Street Corner" charset="0"/>
                          <a:sym typeface="Arial"/>
                        </a:rPr>
                        <a:t> and neighbours to help you feel safe: e.g. t</a:t>
                      </a:r>
                      <a:r>
                        <a:rPr lang="en-GB" sz="1200" b="0" i="0" u="none" strike="noStrike" cap="none">
                          <a:solidFill>
                            <a:schemeClr val="tx1"/>
                          </a:solidFill>
                          <a:effectLst/>
                          <a:latin typeface="Street Corner" charset="0"/>
                          <a:ea typeface="Street Corner" charset="0"/>
                          <a:cs typeface="Street Corner" charset="0"/>
                          <a:sym typeface="Arial"/>
                        </a:rPr>
                        <a:t>ext a</a:t>
                      </a:r>
                      <a:r>
                        <a:rPr lang="en-GB" sz="1200" b="0" i="0" u="none" strike="noStrike" cap="none" baseline="0">
                          <a:solidFill>
                            <a:schemeClr val="tx1"/>
                          </a:solidFill>
                          <a:effectLst/>
                          <a:latin typeface="Street Corner" charset="0"/>
                          <a:ea typeface="Street Corner" charset="0"/>
                          <a:cs typeface="Street Corner" charset="0"/>
                          <a:sym typeface="Arial"/>
                        </a:rPr>
                        <a:t> neighbour</a:t>
                      </a:r>
                      <a:r>
                        <a:rPr lang="en-GB" sz="1200" b="0" i="0" u="none" strike="noStrike" cap="none">
                          <a:solidFill>
                            <a:schemeClr val="tx1"/>
                          </a:solidFill>
                          <a:effectLst/>
                          <a:latin typeface="Street Corner" charset="0"/>
                          <a:ea typeface="Street Corner" charset="0"/>
                          <a:cs typeface="Street Corner" charset="0"/>
                          <a:sym typeface="Arial"/>
                        </a:rPr>
                        <a:t> to let them know you’re home safely </a:t>
                      </a:r>
                    </a:p>
                    <a:p>
                      <a:pPr marL="171450" lvl="0" indent="-171450" rtl="0">
                        <a:buFont typeface="Arial" charset="0"/>
                        <a:buChar char="•"/>
                      </a:pPr>
                      <a:endParaRPr lang="en-GB" sz="1200" b="0" i="0" u="none" strike="noStrike" cap="none">
                        <a:solidFill>
                          <a:schemeClr val="tx1"/>
                        </a:solidFill>
                        <a:effectLst/>
                        <a:latin typeface="Street Corner" charset="0"/>
                        <a:ea typeface="Street Corner" charset="0"/>
                        <a:cs typeface="Street Corner" charset="0"/>
                        <a:sym typeface="Arial"/>
                      </a:endParaRPr>
                    </a:p>
                    <a:p>
                      <a:pPr marL="171450" lvl="0" indent="-171450" rtl="0">
                        <a:buFont typeface="Arial" charset="0"/>
                        <a:buChar char="•"/>
                      </a:pPr>
                      <a:r>
                        <a:rPr lang="en-GB" sz="1200" b="0" i="0" u="none" strike="noStrike" cap="none">
                          <a:solidFill>
                            <a:schemeClr val="tx1"/>
                          </a:solidFill>
                          <a:effectLst/>
                          <a:latin typeface="Street Corner" charset="0"/>
                          <a:ea typeface="Street Corner" charset="0"/>
                          <a:cs typeface="Street Corner" charset="0"/>
                          <a:sym typeface="Arial"/>
                        </a:rPr>
                        <a:t>Build Inclusive community that consider differences:</a:t>
                      </a:r>
                      <a:r>
                        <a:rPr lang="en-GB" sz="1200" b="0" i="0" u="none" strike="noStrike" cap="none" baseline="0">
                          <a:solidFill>
                            <a:schemeClr val="tx1"/>
                          </a:solidFill>
                          <a:effectLst/>
                          <a:latin typeface="Street Corner" charset="0"/>
                          <a:ea typeface="Street Corner" charset="0"/>
                          <a:cs typeface="Street Corner" charset="0"/>
                          <a:sym typeface="Arial"/>
                        </a:rPr>
                        <a:t> </a:t>
                      </a:r>
                      <a:r>
                        <a:rPr lang="en-GB" sz="1200" b="0" i="0" u="none" strike="noStrike" cap="none">
                          <a:solidFill>
                            <a:schemeClr val="tx1"/>
                          </a:solidFill>
                          <a:effectLst/>
                          <a:latin typeface="Street Corner" charset="0"/>
                          <a:ea typeface="Street Corner" charset="0"/>
                          <a:cs typeface="Street Corner" charset="0"/>
                          <a:sym typeface="Arial"/>
                        </a:rPr>
                        <a:t>Autism-friendly shopping hour (e.g. no music between 10-11am) or Men’s Safe Space (like LGBT, shouldn’t be limited)</a:t>
                      </a:r>
                    </a:p>
                    <a:p>
                      <a:pPr lvl="0"/>
                      <a:endParaRPr lang="en-GB" sz="1200" b="0" i="0" u="none" strike="noStrike" cap="none">
                        <a:solidFill>
                          <a:schemeClr val="tx1"/>
                        </a:solidFill>
                        <a:effectLst/>
                        <a:latin typeface="Street Corner" charset="0"/>
                        <a:ea typeface="Street Corner" charset="0"/>
                        <a:cs typeface="Street Corner" charset="0"/>
                        <a:sym typeface="Arial"/>
                      </a:endParaRPr>
                    </a:p>
                    <a:p>
                      <a:pPr lvl="0" rtl="0"/>
                      <a:endParaRPr lang="en-GB" sz="1200" b="0" i="0" u="none" strike="noStrike" cap="none">
                        <a:solidFill>
                          <a:schemeClr val="tx1"/>
                        </a:solidFill>
                        <a:effectLst/>
                        <a:latin typeface="Street Corner" charset="0"/>
                        <a:ea typeface="Street Corner" charset="0"/>
                        <a:cs typeface="Street Corner" charset="0"/>
                        <a:sym typeface="Arial"/>
                      </a:endParaRPr>
                    </a:p>
                  </a:txBody>
                  <a:tcPr marL="63500" marR="63500" marT="63500" marB="63500">
                    <a:lnL w="19050" cap="flat" cmpd="sng" algn="ctr">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chemeClr val="accent4">
                        <a:lumMod val="60000"/>
                        <a:lumOff val="40000"/>
                        <a:alpha val="15000"/>
                      </a:schemeClr>
                    </a:solidFill>
                  </a:tcPr>
                </a:tc>
                <a:extLst>
                  <a:ext uri="{0D108BD9-81ED-4DB2-BD59-A6C34878D82A}">
                    <a16:rowId xmlns:a16="http://schemas.microsoft.com/office/drawing/2014/main" val="10001"/>
                  </a:ext>
                </a:extLst>
              </a:tr>
            </a:tbl>
          </a:graphicData>
        </a:graphic>
      </p:graphicFrame>
      <p:sp>
        <p:nvSpPr>
          <p:cNvPr id="12" name="Shape 85"/>
          <p:cNvSpPr txBox="1">
            <a:spLocks noGrp="1"/>
          </p:cNvSpPr>
          <p:nvPr>
            <p:ph type="title"/>
          </p:nvPr>
        </p:nvSpPr>
        <p:spPr>
          <a:xfrm>
            <a:off x="257787" y="520629"/>
            <a:ext cx="7044299" cy="681299"/>
          </a:xfrm>
          <a:prstGeom prst="rect">
            <a:avLst/>
          </a:prstGeom>
        </p:spPr>
        <p:txBody>
          <a:bodyPr lIns="102825" tIns="102825" rIns="102825" bIns="102825" anchor="t" anchorCtr="0">
            <a:noAutofit/>
          </a:bodyPr>
          <a:lstStyle/>
          <a:p>
            <a:pPr lvl="0" rtl="0">
              <a:spcBef>
                <a:spcPts val="0"/>
              </a:spcBef>
              <a:buNone/>
            </a:pPr>
            <a:r>
              <a:rPr lang="en-US" sz="3400" b="1">
                <a:solidFill>
                  <a:srgbClr val="3E0F46"/>
                </a:solidFill>
                <a:latin typeface="KG Small Town Southern Girl" panose="02000505000000020004" pitchFamily="2" charset="0"/>
                <a:ea typeface="Tahoma"/>
                <a:cs typeface="Tahoma"/>
                <a:sym typeface="Tahoma"/>
              </a:rPr>
              <a:t>Theme 2 </a:t>
            </a:r>
            <a:r>
              <a:rPr lang="mr-IN" sz="3400" b="1">
                <a:solidFill>
                  <a:srgbClr val="3E0F46"/>
                </a:solidFill>
                <a:latin typeface="KG Small Town Southern Girl" panose="02000505000000020004" pitchFamily="2" charset="0"/>
                <a:ea typeface="Tahoma"/>
                <a:cs typeface="Tahoma"/>
                <a:sym typeface="Tahoma"/>
              </a:rPr>
              <a:t>–</a:t>
            </a:r>
            <a:r>
              <a:rPr lang="en-US" sz="3400" b="1">
                <a:solidFill>
                  <a:srgbClr val="3E0F46"/>
                </a:solidFill>
                <a:latin typeface="KG Small Town Southern Girl" panose="02000505000000020004" pitchFamily="2" charset="0"/>
                <a:ea typeface="Tahoma"/>
                <a:cs typeface="Tahoma"/>
                <a:sym typeface="Tahoma"/>
              </a:rPr>
              <a:t> Feeling safe</a:t>
            </a:r>
          </a:p>
        </p:txBody>
      </p:sp>
    </p:spTree>
    <p:extLst>
      <p:ext uri="{BB962C8B-B14F-4D97-AF65-F5344CB8AC3E}">
        <p14:creationId xmlns:p14="http://schemas.microsoft.com/office/powerpoint/2010/main" val="3612522174"/>
      </p:ext>
    </p:extLst>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lvl="0">
              <a:spcBef>
                <a:spcPts val="0"/>
              </a:spcBef>
              <a:buNone/>
            </a:pPr>
            <a:fld id="{00000000-1234-1234-1234-123412341234}" type="slidenum">
              <a:rPr lang="en-US" smtClean="0"/>
              <a:t>17</a:t>
            </a:fld>
            <a:endParaRPr lang="en-US"/>
          </a:p>
        </p:txBody>
      </p:sp>
      <p:graphicFrame>
        <p:nvGraphicFramePr>
          <p:cNvPr id="6" name="Shape 93"/>
          <p:cNvGraphicFramePr/>
          <p:nvPr>
            <p:extLst>
              <p:ext uri="{D42A27DB-BD31-4B8C-83A1-F6EECF244321}">
                <p14:modId xmlns:p14="http://schemas.microsoft.com/office/powerpoint/2010/main" val="1277028970"/>
              </p:ext>
            </p:extLst>
          </p:nvPr>
        </p:nvGraphicFramePr>
        <p:xfrm>
          <a:off x="263376" y="1683188"/>
          <a:ext cx="6968211" cy="6496177"/>
        </p:xfrm>
        <a:graphic>
          <a:graphicData uri="http://schemas.openxmlformats.org/drawingml/2006/table">
            <a:tbl>
              <a:tblPr>
                <a:noFill/>
              </a:tblPr>
              <a:tblGrid>
                <a:gridCol w="1857927">
                  <a:extLst>
                    <a:ext uri="{9D8B030D-6E8A-4147-A177-3AD203B41FA5}">
                      <a16:colId xmlns:a16="http://schemas.microsoft.com/office/drawing/2014/main" val="20000"/>
                    </a:ext>
                  </a:extLst>
                </a:gridCol>
                <a:gridCol w="2729320">
                  <a:extLst>
                    <a:ext uri="{9D8B030D-6E8A-4147-A177-3AD203B41FA5}">
                      <a16:colId xmlns:a16="http://schemas.microsoft.com/office/drawing/2014/main" val="20001"/>
                    </a:ext>
                  </a:extLst>
                </a:gridCol>
                <a:gridCol w="2380964">
                  <a:extLst>
                    <a:ext uri="{9D8B030D-6E8A-4147-A177-3AD203B41FA5}">
                      <a16:colId xmlns:a16="http://schemas.microsoft.com/office/drawing/2014/main" val="20002"/>
                    </a:ext>
                  </a:extLst>
                </a:gridCol>
              </a:tblGrid>
              <a:tr h="321725">
                <a:tc>
                  <a:txBody>
                    <a:bodyPr/>
                    <a:lstStyle/>
                    <a:p>
                      <a:pPr lvl="0" rtl="0">
                        <a:spcBef>
                          <a:spcPts val="0"/>
                        </a:spcBef>
                        <a:buNone/>
                      </a:pPr>
                      <a:r>
                        <a:rPr lang="en-US" sz="1200" b="1">
                          <a:solidFill>
                            <a:srgbClr val="FFFFFF"/>
                          </a:solidFill>
                          <a:latin typeface="Street Corner" panose="02000400000000000000" pitchFamily="2" charset="0"/>
                          <a:ea typeface="Questrial"/>
                          <a:cs typeface="Questrial"/>
                          <a:sym typeface="Questrial"/>
                        </a:rPr>
                        <a:t>THEME</a:t>
                      </a:r>
                    </a:p>
                  </a:txBody>
                  <a:tcPr marL="63500" marR="63500" marT="63500" marB="63500">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660066">
                        <a:alpha val="8052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FFFFFF"/>
                          </a:solidFill>
                          <a:latin typeface="Street Corner" panose="02000400000000000000" pitchFamily="2" charset="0"/>
                          <a:ea typeface="Questrial"/>
                          <a:cs typeface="Questrial"/>
                          <a:sym typeface="Questrial"/>
                        </a:rPr>
                        <a:t>THE NEEDS and THE</a:t>
                      </a:r>
                      <a:r>
                        <a:rPr lang="en-US" sz="1200" b="1" baseline="0">
                          <a:solidFill>
                            <a:srgbClr val="FFFFFF"/>
                          </a:solidFill>
                          <a:latin typeface="Street Corner" panose="02000400000000000000" pitchFamily="2" charset="0"/>
                          <a:ea typeface="Questrial"/>
                          <a:cs typeface="Questrial"/>
                          <a:sym typeface="Questrial"/>
                        </a:rPr>
                        <a:t> ASSETS</a:t>
                      </a:r>
                      <a:endParaRPr lang="en-US" sz="1200" b="1">
                        <a:solidFill>
                          <a:srgbClr val="FFFFFF"/>
                        </a:solidFill>
                        <a:latin typeface="Street Corner" panose="02000400000000000000" pitchFamily="2" charset="0"/>
                        <a:ea typeface="Questrial"/>
                        <a:cs typeface="Questrial"/>
                        <a:sym typeface="Questrial"/>
                      </a:endParaRPr>
                    </a:p>
                    <a:p>
                      <a:pPr lvl="0" rtl="0">
                        <a:spcBef>
                          <a:spcPts val="0"/>
                        </a:spcBef>
                        <a:buNone/>
                      </a:pPr>
                      <a:endParaRPr lang="en-US" sz="1200" b="0">
                        <a:solidFill>
                          <a:srgbClr val="FFFFFF"/>
                        </a:solidFill>
                        <a:latin typeface="Street Corner" panose="02000400000000000000" pitchFamily="2" charset="0"/>
                        <a:ea typeface="Questrial"/>
                        <a:cs typeface="Questrial"/>
                        <a:sym typeface="Questrial"/>
                      </a:endParaRPr>
                    </a:p>
                  </a:txBody>
                  <a:tcPr marL="63500" marR="63500" marT="63500" marB="63500">
                    <a:lnL w="19050" cap="flat" cmpd="sng">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660066">
                        <a:alpha val="80520"/>
                      </a:srgbClr>
                    </a:solidFill>
                  </a:tcPr>
                </a:tc>
                <a:tc>
                  <a:txBody>
                    <a:bodyPr/>
                    <a:lstStyle/>
                    <a:p>
                      <a:pPr lvl="0" rtl="0">
                        <a:lnSpc>
                          <a:spcPct val="115000"/>
                        </a:lnSpc>
                        <a:spcBef>
                          <a:spcPts val="0"/>
                        </a:spcBef>
                        <a:buClr>
                          <a:schemeClr val="dk1"/>
                        </a:buClr>
                        <a:buSzPct val="110000"/>
                        <a:buFont typeface="Arial"/>
                        <a:buNone/>
                      </a:pPr>
                      <a:r>
                        <a:rPr lang="en-US" sz="1200" b="1">
                          <a:solidFill>
                            <a:schemeClr val="lt1"/>
                          </a:solidFill>
                          <a:latin typeface="Street Corner" panose="02000400000000000000" pitchFamily="2" charset="0"/>
                          <a:ea typeface="Questrial"/>
                          <a:cs typeface="Questrial"/>
                          <a:sym typeface="Questrial"/>
                        </a:rPr>
                        <a:t>WHAT</a:t>
                      </a:r>
                      <a:r>
                        <a:rPr lang="en-US" sz="1200" b="1" baseline="0">
                          <a:solidFill>
                            <a:schemeClr val="lt1"/>
                          </a:solidFill>
                          <a:latin typeface="Street Corner" panose="02000400000000000000" pitchFamily="2" charset="0"/>
                          <a:ea typeface="Questrial"/>
                          <a:cs typeface="Questrial"/>
                          <a:sym typeface="Questrial"/>
                        </a:rPr>
                        <a:t> COULD WORK</a:t>
                      </a:r>
                      <a:endParaRPr lang="en-US" sz="1200" b="1">
                        <a:solidFill>
                          <a:schemeClr val="lt1"/>
                        </a:solidFill>
                        <a:latin typeface="Street Corner" panose="02000400000000000000" pitchFamily="2" charset="0"/>
                        <a:ea typeface="Questrial"/>
                        <a:cs typeface="Questrial"/>
                        <a:sym typeface="Questrial"/>
                      </a:endParaRPr>
                    </a:p>
                  </a:txBody>
                  <a:tcPr marL="63500" marR="63500" marT="63500" marB="63500">
                    <a:lnL w="19050" cap="flat" cmpd="sng" algn="ctr">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alpha val="81000"/>
                      </a:schemeClr>
                    </a:solidFill>
                  </a:tcPr>
                </a:tc>
                <a:extLst>
                  <a:ext uri="{0D108BD9-81ED-4DB2-BD59-A6C34878D82A}">
                    <a16:rowId xmlns:a16="http://schemas.microsoft.com/office/drawing/2014/main" val="10000"/>
                  </a:ext>
                </a:extLst>
              </a:tr>
              <a:tr h="18110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Street Corner" panose="02000400000000000000" pitchFamily="2" charset="0"/>
                        </a:rPr>
                        <a:t>Some</a:t>
                      </a:r>
                      <a:r>
                        <a:rPr lang="en-US" sz="1600" b="1" baseline="0">
                          <a:latin typeface="Street Corner" panose="02000400000000000000" pitchFamily="2" charset="0"/>
                        </a:rPr>
                        <a:t>times barriers to do things are not physical or external but in our heads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a:latin typeface="Street Corner" panose="020004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latin typeface="Street Corner" panose="02000400000000000000" pitchFamily="2" charset="0"/>
                        <a:ea typeface="Questrial"/>
                        <a:cs typeface="Questrial"/>
                        <a:sym typeface="Quest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a:solidFill>
                            <a:srgbClr val="000000"/>
                          </a:solidFill>
                          <a:latin typeface="Street Corner" panose="02000400000000000000" pitchFamily="2" charset="0"/>
                          <a:ea typeface="Questrial"/>
                          <a:cs typeface="Questrial"/>
                          <a:sym typeface="Questrial"/>
                        </a:rPr>
                        <a:t>Several barriers make it difficult for people that want to, to give and do things in their communities</a:t>
                      </a:r>
                      <a:endParaRPr lang="en-GB" sz="1200" b="0">
                        <a:solidFill>
                          <a:srgbClr val="000000"/>
                        </a:solidFill>
                        <a:latin typeface="Street Corner" panose="02000400000000000000" pitchFamily="2" charset="0"/>
                      </a:endParaRPr>
                    </a:p>
                  </a:txBody>
                  <a:tcPr marL="63500" marR="63500" marT="63500" marB="63500">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801F91">
                        <a:alpha val="14870"/>
                      </a:srgbClr>
                    </a:solidFill>
                  </a:tcPr>
                </a:tc>
                <a:tc>
                  <a:txBody>
                    <a:bodyPr/>
                    <a:lstStyle/>
                    <a:p>
                      <a:pPr marL="171450" marR="0" lvl="0" indent="-171450" algn="l" defTabSz="914400" rtl="0" eaLnBrk="1" fontAlgn="auto" latinLnBrk="0" hangingPunct="1">
                        <a:lnSpc>
                          <a:spcPct val="115000"/>
                        </a:lnSpc>
                        <a:spcBef>
                          <a:spcPts val="0"/>
                        </a:spcBef>
                        <a:spcAft>
                          <a:spcPts val="0"/>
                        </a:spcAft>
                        <a:buClrTx/>
                        <a:buSzTx/>
                        <a:buFontTx/>
                        <a:buChar char="-"/>
                        <a:tabLst/>
                        <a:defRPr/>
                      </a:pPr>
                      <a:r>
                        <a:rPr lang="en-GB" sz="1200" b="0" baseline="0">
                          <a:latin typeface="Street Corner" panose="02000400000000000000" pitchFamily="2" charset="0"/>
                          <a:ea typeface="Questrial"/>
                          <a:cs typeface="Questrial"/>
                          <a:sym typeface="Questrial"/>
                        </a:rPr>
                        <a:t>Lack of coordination means that available activities </a:t>
                      </a:r>
                      <a:r>
                        <a:rPr lang="en-US" sz="1200" b="0" baseline="0">
                          <a:latin typeface="Street Corner" panose="02000400000000000000" pitchFamily="2" charset="0"/>
                          <a:ea typeface="Questrial"/>
                          <a:cs typeface="Questrial"/>
                          <a:sym typeface="Questrial"/>
                        </a:rPr>
                        <a:t>are sometimes at the wrong place and at the wrong time</a:t>
                      </a:r>
                    </a:p>
                    <a:p>
                      <a:pPr marL="171450" marR="0" lvl="0" indent="-171450" algn="l" defTabSz="914400" rtl="0" eaLnBrk="1" fontAlgn="auto" latinLnBrk="0" hangingPunct="1">
                        <a:lnSpc>
                          <a:spcPct val="115000"/>
                        </a:lnSpc>
                        <a:spcBef>
                          <a:spcPts val="0"/>
                        </a:spcBef>
                        <a:spcAft>
                          <a:spcPts val="0"/>
                        </a:spcAft>
                        <a:buClrTx/>
                        <a:buSzTx/>
                        <a:buFontTx/>
                        <a:buChar char="-"/>
                        <a:tabLst/>
                        <a:defRPr/>
                      </a:pPr>
                      <a:endParaRPr lang="en-GB" sz="1200" b="0" baseline="0">
                        <a:latin typeface="Street Corner" panose="02000400000000000000" pitchFamily="2" charset="0"/>
                        <a:ea typeface="Questrial"/>
                        <a:cs typeface="Questrial"/>
                        <a:sym typeface="Questrial"/>
                      </a:endParaRPr>
                    </a:p>
                    <a:p>
                      <a:pPr marL="171450" marR="0" lvl="0" indent="-171450" algn="l" defTabSz="914400" rtl="0" eaLnBrk="1" fontAlgn="auto" latinLnBrk="0" hangingPunct="1">
                        <a:lnSpc>
                          <a:spcPct val="115000"/>
                        </a:lnSpc>
                        <a:spcBef>
                          <a:spcPts val="0"/>
                        </a:spcBef>
                        <a:spcAft>
                          <a:spcPts val="0"/>
                        </a:spcAft>
                        <a:buClrTx/>
                        <a:buSzTx/>
                        <a:buFontTx/>
                        <a:buChar char="-"/>
                        <a:tabLst/>
                        <a:defRPr/>
                      </a:pPr>
                      <a:r>
                        <a:rPr lang="en-GB" sz="1200" b="0" baseline="0">
                          <a:solidFill>
                            <a:srgbClr val="000000"/>
                          </a:solidFill>
                          <a:latin typeface="Street Corner" panose="02000400000000000000" pitchFamily="2" charset="0"/>
                          <a:ea typeface="Questrial"/>
                          <a:cs typeface="Questrial"/>
                          <a:sym typeface="Questrial"/>
                        </a:rPr>
                        <a:t>Some people need to take small steps to feel confident to engage in their communities.</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GB" sz="1200" b="0" baseline="0">
                        <a:solidFill>
                          <a:schemeClr val="tx1"/>
                        </a:solidFill>
                        <a:latin typeface="Street Corner" panose="02000400000000000000" pitchFamily="2" charset="0"/>
                        <a:ea typeface="Questrial"/>
                        <a:cs typeface="Questrial"/>
                        <a:sym typeface="Questrial"/>
                      </a:endParaRPr>
                    </a:p>
                    <a:p>
                      <a:pPr marL="171450" marR="0" lvl="0" indent="-171450" algn="l" defTabSz="914400" rtl="0" eaLnBrk="1" fontAlgn="auto" latinLnBrk="0" hangingPunct="1">
                        <a:lnSpc>
                          <a:spcPct val="115000"/>
                        </a:lnSpc>
                        <a:spcBef>
                          <a:spcPts val="0"/>
                        </a:spcBef>
                        <a:spcAft>
                          <a:spcPts val="0"/>
                        </a:spcAft>
                        <a:buClrTx/>
                        <a:buSzTx/>
                        <a:buFontTx/>
                        <a:buChar char="-"/>
                        <a:tabLst/>
                        <a:defRPr/>
                      </a:pPr>
                      <a:r>
                        <a:rPr lang="en-GB" sz="1200" b="0" baseline="0">
                          <a:latin typeface="Street Corner" panose="02000400000000000000" pitchFamily="2" charset="0"/>
                          <a:ea typeface="Questrial"/>
                          <a:cs typeface="Questrial"/>
                          <a:sym typeface="Questrial"/>
                        </a:rPr>
                        <a:t>People felt that some of the official places to engage in community activities were artificial and that they preferred, for instance, the familiarity of a local cafe</a:t>
                      </a:r>
                      <a:r>
                        <a:rPr lang="fr-FR" sz="1200" b="0" baseline="0">
                          <a:latin typeface="Street Corner" panose="02000400000000000000" pitchFamily="2" charset="0"/>
                          <a:ea typeface="Questrial"/>
                          <a:cs typeface="Questrial"/>
                          <a:sym typeface="Questrial"/>
                        </a:rPr>
                        <a:t> </a:t>
                      </a:r>
                      <a:r>
                        <a:rPr lang="en-GB" sz="1200" b="0" baseline="0">
                          <a:latin typeface="Street Corner" panose="02000400000000000000" pitchFamily="2" charset="0"/>
                          <a:ea typeface="Questrial"/>
                          <a:cs typeface="Questrial"/>
                          <a:sym typeface="Questrial"/>
                        </a:rPr>
                        <a:t> </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GB" sz="1200" b="0" baseline="0">
                        <a:latin typeface="Street Corner" panose="02000400000000000000" pitchFamily="2" charset="0"/>
                        <a:ea typeface="Questrial"/>
                        <a:cs typeface="Questrial"/>
                        <a:sym typeface="Questrial"/>
                      </a:endParaRPr>
                    </a:p>
                    <a:p>
                      <a:pPr marL="171450" marR="0" lvl="0" indent="-171450" algn="l" defTabSz="914400" rtl="0" eaLnBrk="1" fontAlgn="auto" latinLnBrk="0" hangingPunct="1">
                        <a:lnSpc>
                          <a:spcPct val="115000"/>
                        </a:lnSpc>
                        <a:spcBef>
                          <a:spcPts val="0"/>
                        </a:spcBef>
                        <a:spcAft>
                          <a:spcPts val="0"/>
                        </a:spcAft>
                        <a:buClrTx/>
                        <a:buSzTx/>
                        <a:buFontTx/>
                        <a:buChar char="-"/>
                        <a:tabLst/>
                        <a:defRPr/>
                      </a:pPr>
                      <a:r>
                        <a:rPr lang="en-GB" sz="1200" b="0" baseline="0">
                          <a:latin typeface="Street Corner" panose="02000400000000000000" pitchFamily="2" charset="0"/>
                          <a:ea typeface="Questrial"/>
                          <a:cs typeface="Questrial"/>
                          <a:sym typeface="Questrial"/>
                        </a:rPr>
                        <a:t>If people were new to an area they didn’t know what resources were </a:t>
                      </a:r>
                      <a:r>
                        <a:rPr lang="en-US" sz="1200" b="0" baseline="0">
                          <a:latin typeface="Street Corner" panose="02000400000000000000" pitchFamily="2" charset="0"/>
                          <a:ea typeface="Questrial"/>
                          <a:cs typeface="Questrial"/>
                          <a:sym typeface="Questrial"/>
                        </a:rPr>
                        <a:t>available and just </a:t>
                      </a:r>
                      <a:r>
                        <a:rPr lang="en-GB" sz="1200" b="0" baseline="0">
                          <a:latin typeface="Street Corner" panose="02000400000000000000" pitchFamily="2" charset="0"/>
                          <a:ea typeface="Questrial"/>
                          <a:cs typeface="Questrial"/>
                          <a:sym typeface="Questrial"/>
                        </a:rPr>
                        <a:t>getting to know this could take a lot of time</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GB" sz="1200" b="0" baseline="0">
                        <a:latin typeface="Street Corner" panose="02000400000000000000" pitchFamily="2" charset="0"/>
                        <a:ea typeface="Questrial"/>
                        <a:cs typeface="Questrial"/>
                        <a:sym typeface="Questrial"/>
                      </a:endParaRPr>
                    </a:p>
                    <a:p>
                      <a:pPr marL="171450" marR="0" lvl="0" indent="-171450" algn="l" defTabSz="914400" rtl="0" eaLnBrk="1" fontAlgn="auto" latinLnBrk="0" hangingPunct="1">
                        <a:lnSpc>
                          <a:spcPct val="115000"/>
                        </a:lnSpc>
                        <a:spcBef>
                          <a:spcPts val="0"/>
                        </a:spcBef>
                        <a:spcAft>
                          <a:spcPts val="0"/>
                        </a:spcAft>
                        <a:buClrTx/>
                        <a:buSzTx/>
                        <a:buFontTx/>
                        <a:buChar char="-"/>
                        <a:tabLst/>
                        <a:defRPr/>
                      </a:pPr>
                      <a:r>
                        <a:rPr lang="en-GB" sz="1200" b="0" baseline="0">
                          <a:latin typeface="Street Corner" panose="02000400000000000000" pitchFamily="2" charset="0"/>
                          <a:ea typeface="Questrial"/>
                          <a:cs typeface="Questrial"/>
                          <a:sym typeface="Questrial"/>
                        </a:rPr>
                        <a:t>Lack of local transport can be a huge physical barrier for people to participate in their communities</a:t>
                      </a:r>
                    </a:p>
                    <a:p>
                      <a:pPr marL="171450" marR="0" lvl="0" indent="-171450" algn="l" defTabSz="914400" rtl="0" eaLnBrk="1" fontAlgn="auto" latinLnBrk="0" hangingPunct="1">
                        <a:lnSpc>
                          <a:spcPct val="115000"/>
                        </a:lnSpc>
                        <a:spcBef>
                          <a:spcPts val="0"/>
                        </a:spcBef>
                        <a:spcAft>
                          <a:spcPts val="0"/>
                        </a:spcAft>
                        <a:buClrTx/>
                        <a:buSzTx/>
                        <a:buFontTx/>
                        <a:buChar char="-"/>
                        <a:tabLst/>
                        <a:defRPr/>
                      </a:pPr>
                      <a:endParaRPr lang="en-GB" sz="1200" b="0" baseline="0">
                        <a:latin typeface="Street Corner" panose="02000400000000000000" pitchFamily="2" charset="0"/>
                        <a:ea typeface="Questrial"/>
                        <a:cs typeface="Questrial"/>
                        <a:sym typeface="Questrial"/>
                      </a:endParaRPr>
                    </a:p>
                    <a:p>
                      <a:pPr marL="171450" marR="0" lvl="0" indent="-171450" algn="l" defTabSz="914400" rtl="0" eaLnBrk="1" fontAlgn="auto" latinLnBrk="0" hangingPunct="1">
                        <a:lnSpc>
                          <a:spcPct val="115000"/>
                        </a:lnSpc>
                        <a:spcBef>
                          <a:spcPts val="0"/>
                        </a:spcBef>
                        <a:spcAft>
                          <a:spcPts val="0"/>
                        </a:spcAft>
                        <a:buClrTx/>
                        <a:buSzTx/>
                        <a:buFontTx/>
                        <a:buChar char="-"/>
                        <a:tabLst/>
                        <a:defRPr/>
                      </a:pPr>
                      <a:r>
                        <a:rPr lang="en-US" sz="1200" b="0" baseline="0">
                          <a:latin typeface="Street Corner" panose="02000400000000000000" pitchFamily="2" charset="0"/>
                          <a:ea typeface="Questrial"/>
                          <a:cs typeface="Questrial"/>
                          <a:sym typeface="Questrial"/>
                        </a:rPr>
                        <a:t>N</a:t>
                      </a:r>
                      <a:r>
                        <a:rPr lang="en-GB" sz="1200" b="0" baseline="0">
                          <a:latin typeface="Street Corner" panose="02000400000000000000" pitchFamily="2" charset="0"/>
                          <a:ea typeface="Questrial"/>
                          <a:cs typeface="Questrial"/>
                          <a:sym typeface="Questrial"/>
                        </a:rPr>
                        <a:t>ot speaking good English is a barrier to participate and get to know people and places</a:t>
                      </a:r>
                    </a:p>
                    <a:p>
                      <a:pPr marL="171450" marR="0" lvl="0" indent="-171450" algn="l" defTabSz="914400" rtl="0" eaLnBrk="1" fontAlgn="auto" latinLnBrk="0" hangingPunct="1">
                        <a:lnSpc>
                          <a:spcPct val="115000"/>
                        </a:lnSpc>
                        <a:spcBef>
                          <a:spcPts val="0"/>
                        </a:spcBef>
                        <a:spcAft>
                          <a:spcPts val="0"/>
                        </a:spcAft>
                        <a:buClrTx/>
                        <a:buSzTx/>
                        <a:buFontTx/>
                        <a:buChar char="-"/>
                        <a:tabLst/>
                        <a:defRPr/>
                      </a:pPr>
                      <a:endParaRPr lang="en-GB" sz="1200" b="0" baseline="0">
                        <a:latin typeface="Street Corner" panose="02000400000000000000" pitchFamily="2" charset="0"/>
                        <a:ea typeface="Questrial"/>
                        <a:cs typeface="Questrial"/>
                        <a:sym typeface="Questrial"/>
                      </a:endParaRPr>
                    </a:p>
                    <a:p>
                      <a:pPr marL="171450" marR="0" lvl="0" indent="-171450" algn="l" defTabSz="914400" rtl="0" eaLnBrk="1" fontAlgn="auto" latinLnBrk="0" hangingPunct="1">
                        <a:lnSpc>
                          <a:spcPct val="115000"/>
                        </a:lnSpc>
                        <a:spcBef>
                          <a:spcPts val="0"/>
                        </a:spcBef>
                        <a:spcAft>
                          <a:spcPts val="0"/>
                        </a:spcAft>
                        <a:buClrTx/>
                        <a:buSzTx/>
                        <a:buFontTx/>
                        <a:buChar char="-"/>
                        <a:tabLst/>
                        <a:defRPr/>
                      </a:pPr>
                      <a:endParaRPr lang="en-GB" sz="1200" b="0" baseline="0">
                        <a:latin typeface="Street Corner" panose="02000400000000000000" pitchFamily="2" charset="0"/>
                        <a:ea typeface="Questrial"/>
                        <a:cs typeface="Questrial"/>
                        <a:sym typeface="Questrial"/>
                      </a:endParaRPr>
                    </a:p>
                  </a:txBody>
                  <a:tcPr marL="63500" marR="63500" marT="63500" marB="63500">
                    <a:lnL w="19050" cap="flat" cmpd="sng">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801F91">
                        <a:alpha val="14870"/>
                      </a:srgbClr>
                    </a:solidFill>
                  </a:tcPr>
                </a:tc>
                <a:tc>
                  <a:txBody>
                    <a:bodyPr/>
                    <a:lstStyle/>
                    <a:p>
                      <a:pPr marL="171450" indent="-171450">
                        <a:buFont typeface="Arial" charset="0"/>
                        <a:buChar char="•"/>
                      </a:pPr>
                      <a:r>
                        <a:rPr lang="en-GB" sz="1200" b="0" i="0" u="none" strike="noStrike" cap="none">
                          <a:solidFill>
                            <a:schemeClr val="tx1"/>
                          </a:solidFill>
                          <a:effectLst/>
                          <a:latin typeface="Street Corner" charset="0"/>
                          <a:ea typeface="Street Corner" charset="0"/>
                          <a:cs typeface="Street Corner" charset="0"/>
                          <a:sym typeface="Arial"/>
                        </a:rPr>
                        <a:t>Providing support to starting up new</a:t>
                      </a:r>
                      <a:r>
                        <a:rPr lang="en-GB" sz="1200" b="0" i="0" u="none" strike="noStrike" cap="none" baseline="0">
                          <a:solidFill>
                            <a:schemeClr val="tx1"/>
                          </a:solidFill>
                          <a:effectLst/>
                          <a:latin typeface="Street Corner" charset="0"/>
                          <a:ea typeface="Street Corner" charset="0"/>
                          <a:cs typeface="Street Corner" charset="0"/>
                          <a:sym typeface="Arial"/>
                        </a:rPr>
                        <a:t> </a:t>
                      </a:r>
                      <a:r>
                        <a:rPr lang="en-GB" sz="1200" b="0" i="0" u="none" strike="noStrike" cap="none">
                          <a:solidFill>
                            <a:schemeClr val="tx1"/>
                          </a:solidFill>
                          <a:effectLst/>
                          <a:latin typeface="Street Corner" charset="0"/>
                          <a:ea typeface="Street Corner" charset="0"/>
                          <a:cs typeface="Street Corner" charset="0"/>
                          <a:sym typeface="Arial"/>
                        </a:rPr>
                        <a:t>activities</a:t>
                      </a:r>
                      <a:r>
                        <a:rPr lang="en-GB" sz="1200" b="0" i="0" u="none" strike="noStrike" cap="none" baseline="0">
                          <a:solidFill>
                            <a:schemeClr val="tx1"/>
                          </a:solidFill>
                          <a:effectLst/>
                          <a:latin typeface="Street Corner" charset="0"/>
                          <a:ea typeface="Street Corner" charset="0"/>
                          <a:cs typeface="Street Corner" charset="0"/>
                          <a:sym typeface="Arial"/>
                        </a:rPr>
                        <a:t> in the community: using time-credits and having paid opportunities people can be motivated to facilitate new activities </a:t>
                      </a:r>
                    </a:p>
                    <a:p>
                      <a:pPr marL="171450" indent="-171450">
                        <a:buFont typeface="Arial" charset="0"/>
                        <a:buChar char="•"/>
                      </a:pPr>
                      <a:endParaRPr lang="en-GB" sz="1200" b="0" i="0" u="none" strike="noStrike" cap="none">
                        <a:solidFill>
                          <a:schemeClr val="tx1"/>
                        </a:solidFill>
                        <a:effectLst/>
                        <a:latin typeface="Street Corner" charset="0"/>
                        <a:ea typeface="Street Corner" charset="0"/>
                        <a:cs typeface="Street Corner" charset="0"/>
                        <a:sym typeface="Arial"/>
                      </a:endParaRPr>
                    </a:p>
                    <a:p>
                      <a:pPr marL="171450" indent="-171450">
                        <a:buFont typeface="Arial" charset="0"/>
                        <a:buChar char="•"/>
                      </a:pPr>
                      <a:r>
                        <a:rPr lang="en-GB" sz="1200" b="0" i="0" u="none" strike="noStrike" cap="none">
                          <a:solidFill>
                            <a:schemeClr val="tx1"/>
                          </a:solidFill>
                          <a:effectLst/>
                          <a:latin typeface="Street Corner" charset="0"/>
                          <a:ea typeface="Street Corner" charset="0"/>
                          <a:cs typeface="Street Corner" charset="0"/>
                          <a:sym typeface="Arial"/>
                        </a:rPr>
                        <a:t>Develop A Community Local Asset </a:t>
                      </a:r>
                      <a:r>
                        <a:rPr lang="en-GB" sz="1200" b="0" i="0" u="none" strike="noStrike" cap="none" baseline="0">
                          <a:solidFill>
                            <a:schemeClr val="tx1"/>
                          </a:solidFill>
                          <a:effectLst/>
                          <a:latin typeface="Street Corner" charset="0"/>
                          <a:ea typeface="Street Corner" charset="0"/>
                          <a:cs typeface="Street Corner" charset="0"/>
                          <a:sym typeface="Arial"/>
                        </a:rPr>
                        <a:t>Map: to ensure all resources are mapped and there is b</a:t>
                      </a:r>
                      <a:r>
                        <a:rPr lang="en-GB" sz="1200" b="0" i="0" u="none" strike="noStrike" cap="none">
                          <a:solidFill>
                            <a:schemeClr val="tx1"/>
                          </a:solidFill>
                          <a:effectLst/>
                          <a:latin typeface="Street Corner" charset="0"/>
                          <a:ea typeface="Street Corner" charset="0"/>
                          <a:cs typeface="Street Corner" charset="0"/>
                          <a:sym typeface="Arial"/>
                        </a:rPr>
                        <a:t>etter signposting and</a:t>
                      </a:r>
                      <a:r>
                        <a:rPr lang="en-GB" sz="1200" b="0" i="0" u="none" strike="noStrike" cap="none" baseline="0">
                          <a:solidFill>
                            <a:schemeClr val="tx1"/>
                          </a:solidFill>
                          <a:effectLst/>
                          <a:latin typeface="Street Corner" charset="0"/>
                          <a:ea typeface="Street Corner" charset="0"/>
                          <a:cs typeface="Street Corner" charset="0"/>
                          <a:sym typeface="Arial"/>
                        </a:rPr>
                        <a:t> sharing </a:t>
                      </a:r>
                      <a:r>
                        <a:rPr lang="en-GB" sz="1200" b="0" i="0" u="none" strike="noStrike" cap="none">
                          <a:solidFill>
                            <a:schemeClr val="tx1"/>
                          </a:solidFill>
                          <a:effectLst/>
                          <a:latin typeface="Street Corner" charset="0"/>
                          <a:ea typeface="Street Corner" charset="0"/>
                          <a:cs typeface="Street Corner" charset="0"/>
                          <a:sym typeface="Arial"/>
                        </a:rPr>
                        <a:t>of where resources are (venues, skills, people, funding, etc.)</a:t>
                      </a:r>
                    </a:p>
                    <a:p>
                      <a:pPr marL="171450" indent="-171450">
                        <a:buFont typeface="Arial" charset="0"/>
                        <a:buChar char="•"/>
                      </a:pPr>
                      <a:endParaRPr lang="en-GB" sz="1200" b="0" i="0" u="none" strike="noStrike" cap="none">
                        <a:solidFill>
                          <a:schemeClr val="tx1"/>
                        </a:solidFill>
                        <a:effectLst/>
                        <a:latin typeface="Street Corner" charset="0"/>
                        <a:ea typeface="Street Corner" charset="0"/>
                        <a:cs typeface="Street Corner" charset="0"/>
                        <a:sym typeface="Arial"/>
                      </a:endParaRPr>
                    </a:p>
                    <a:p>
                      <a:pPr marL="171450" lvl="0" indent="-171450">
                        <a:buFont typeface="Arial" charset="0"/>
                        <a:buChar char="•"/>
                      </a:pPr>
                      <a:r>
                        <a:rPr lang="en-GB" sz="1200" b="0" i="0" u="none" strike="noStrike" cap="none">
                          <a:solidFill>
                            <a:schemeClr val="tx1"/>
                          </a:solidFill>
                          <a:effectLst/>
                          <a:latin typeface="Street Corner" charset="0"/>
                          <a:ea typeface="Street Corner" charset="0"/>
                          <a:cs typeface="Street Corner" charset="0"/>
                          <a:sym typeface="Arial"/>
                        </a:rPr>
                        <a:t>Lift sharing scheme – in addition to the provider-led</a:t>
                      </a:r>
                      <a:r>
                        <a:rPr lang="en-GB" sz="1200" b="0" i="0" u="none" strike="noStrike" cap="none" baseline="0">
                          <a:solidFill>
                            <a:schemeClr val="tx1"/>
                          </a:solidFill>
                          <a:effectLst/>
                          <a:latin typeface="Street Corner" charset="0"/>
                          <a:ea typeface="Street Corner" charset="0"/>
                          <a:cs typeface="Street Corner" charset="0"/>
                          <a:sym typeface="Arial"/>
                        </a:rPr>
                        <a:t> Community Car Scheme delivered by the Care Network in Wisbech (</a:t>
                      </a:r>
                      <a:r>
                        <a:rPr lang="en-GB" sz="1200" b="0" i="0" u="none" strike="noStrike" cap="none" baseline="0">
                          <a:solidFill>
                            <a:schemeClr val="tx1"/>
                          </a:solidFill>
                          <a:effectLst/>
                          <a:latin typeface="Street Corner" charset="0"/>
                          <a:ea typeface="Street Corner" charset="0"/>
                          <a:cs typeface="Street Corner" charset="0"/>
                          <a:sym typeface="Arial"/>
                          <a:hlinkClick r:id="rId2"/>
                        </a:rPr>
                        <a:t>http://www.fenland.gov.uk</a:t>
                      </a:r>
                      <a:r>
                        <a:rPr lang="en-GB" sz="1200" b="0" i="0" u="none" strike="noStrike" cap="none" baseline="0">
                          <a:solidFill>
                            <a:schemeClr val="tx1"/>
                          </a:solidFill>
                          <a:effectLst/>
                          <a:latin typeface="Street Corner" charset="0"/>
                          <a:ea typeface="Street Corner" charset="0"/>
                          <a:cs typeface="Street Corner" charset="0"/>
                          <a:sym typeface="Arial"/>
                        </a:rPr>
                        <a:t> &gt; Transport &gt; Community Transport) a resident-led lift-sharing scheme could help address some of the transport needs in Wisbech. </a:t>
                      </a:r>
                      <a:endParaRPr lang="en-GB" sz="1200" b="0" i="0" u="none" strike="noStrike" cap="none">
                        <a:solidFill>
                          <a:schemeClr val="tx1"/>
                        </a:solidFill>
                        <a:effectLst/>
                        <a:latin typeface="Street Corner" charset="0"/>
                        <a:ea typeface="Street Corner" charset="0"/>
                        <a:cs typeface="Street Corner" charset="0"/>
                        <a:sym typeface="Arial"/>
                      </a:endParaRPr>
                    </a:p>
                    <a:p>
                      <a:r>
                        <a:rPr lang="en-GB" sz="1400" b="0" i="0" u="none" strike="noStrike" cap="none">
                          <a:solidFill>
                            <a:schemeClr val="tx1"/>
                          </a:solidFill>
                          <a:effectLst/>
                          <a:latin typeface="+mn-lt"/>
                          <a:ea typeface="+mn-ea"/>
                          <a:cs typeface="+mn-cs"/>
                          <a:sym typeface="Arial"/>
                        </a:rPr>
                        <a:t> </a:t>
                      </a:r>
                    </a:p>
                    <a:p>
                      <a:pPr marL="171450" lvl="0" indent="-171450" rtl="0">
                        <a:spcBef>
                          <a:spcPts val="0"/>
                        </a:spcBef>
                        <a:buFontTx/>
                        <a:buChar char="-"/>
                      </a:pPr>
                      <a:endParaRPr lang="en-US" sz="1200" b="0" baseline="0">
                        <a:latin typeface="Street Corner" panose="02000400000000000000" pitchFamily="2" charset="0"/>
                        <a:ea typeface="Questrial"/>
                        <a:cs typeface="Questrial"/>
                        <a:sym typeface="Questrial"/>
                      </a:endParaRPr>
                    </a:p>
                  </a:txBody>
                  <a:tcPr marL="63500" marR="63500" marT="63500" marB="63500">
                    <a:lnL w="19050" cap="flat" cmpd="sng" algn="ctr">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chemeClr val="accent4">
                        <a:lumMod val="60000"/>
                        <a:lumOff val="40000"/>
                        <a:alpha val="15000"/>
                      </a:schemeClr>
                    </a:solidFill>
                  </a:tcPr>
                </a:tc>
                <a:extLst>
                  <a:ext uri="{0D108BD9-81ED-4DB2-BD59-A6C34878D82A}">
                    <a16:rowId xmlns:a16="http://schemas.microsoft.com/office/drawing/2014/main" val="10001"/>
                  </a:ext>
                </a:extLst>
              </a:tr>
            </a:tbl>
          </a:graphicData>
        </a:graphic>
      </p:graphicFrame>
      <p:sp>
        <p:nvSpPr>
          <p:cNvPr id="4" name="Shape 85"/>
          <p:cNvSpPr txBox="1">
            <a:spLocks noGrp="1"/>
          </p:cNvSpPr>
          <p:nvPr>
            <p:ph type="title"/>
          </p:nvPr>
        </p:nvSpPr>
        <p:spPr>
          <a:xfrm>
            <a:off x="257787" y="520629"/>
            <a:ext cx="7044299" cy="681299"/>
          </a:xfrm>
          <a:prstGeom prst="rect">
            <a:avLst/>
          </a:prstGeom>
        </p:spPr>
        <p:txBody>
          <a:bodyPr lIns="102825" tIns="102825" rIns="102825" bIns="102825" anchor="t" anchorCtr="0">
            <a:noAutofit/>
          </a:bodyPr>
          <a:lstStyle/>
          <a:p>
            <a:pPr lvl="0" rtl="0">
              <a:spcBef>
                <a:spcPts val="0"/>
              </a:spcBef>
              <a:buNone/>
            </a:pPr>
            <a:r>
              <a:rPr lang="en-US" sz="3400" b="1">
                <a:solidFill>
                  <a:srgbClr val="3E0F46"/>
                </a:solidFill>
                <a:latin typeface="KG Small Town Southern Girl" panose="02000505000000020004" pitchFamily="2" charset="0"/>
                <a:ea typeface="Tahoma"/>
                <a:cs typeface="Tahoma"/>
                <a:sym typeface="Tahoma"/>
              </a:rPr>
              <a:t>Theme 3 </a:t>
            </a:r>
            <a:r>
              <a:rPr lang="mr-IN" sz="3400" b="1">
                <a:solidFill>
                  <a:srgbClr val="3E0F46"/>
                </a:solidFill>
                <a:latin typeface="KG Small Town Southern Girl" panose="02000505000000020004" pitchFamily="2" charset="0"/>
                <a:ea typeface="Tahoma"/>
                <a:cs typeface="Tahoma"/>
                <a:sym typeface="Tahoma"/>
              </a:rPr>
              <a:t>–</a:t>
            </a:r>
            <a:r>
              <a:rPr lang="en-US" sz="3400" b="1">
                <a:solidFill>
                  <a:srgbClr val="3E0F46"/>
                </a:solidFill>
                <a:latin typeface="KG Small Town Southern Girl" panose="02000505000000020004" pitchFamily="2" charset="0"/>
                <a:ea typeface="Tahoma"/>
                <a:cs typeface="Tahoma"/>
                <a:sym typeface="Tahoma"/>
              </a:rPr>
              <a:t> The barriers</a:t>
            </a:r>
          </a:p>
        </p:txBody>
      </p:sp>
      <p:cxnSp>
        <p:nvCxnSpPr>
          <p:cNvPr id="7" name="Shape 90"/>
          <p:cNvCxnSpPr/>
          <p:nvPr/>
        </p:nvCxnSpPr>
        <p:spPr>
          <a:xfrm>
            <a:off x="369200" y="1353222"/>
            <a:ext cx="6856799" cy="9899"/>
          </a:xfrm>
          <a:prstGeom prst="straightConnector1">
            <a:avLst/>
          </a:prstGeom>
          <a:noFill/>
          <a:ln w="9525" cap="flat" cmpd="sng">
            <a:solidFill>
              <a:schemeClr val="dk2"/>
            </a:solidFill>
            <a:prstDash val="solid"/>
            <a:round/>
            <a:headEnd type="none" w="lg" len="lg"/>
            <a:tailEnd type="none" w="lg" len="lg"/>
          </a:ln>
        </p:spPr>
      </p:cxnSp>
    </p:spTree>
    <p:extLst>
      <p:ext uri="{BB962C8B-B14F-4D97-AF65-F5344CB8AC3E}">
        <p14:creationId xmlns:p14="http://schemas.microsoft.com/office/powerpoint/2010/main" val="2174418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275448" y="0"/>
            <a:ext cx="7044299" cy="681299"/>
          </a:xfrm>
          <a:prstGeom prst="rect">
            <a:avLst/>
          </a:prstGeom>
        </p:spPr>
        <p:txBody>
          <a:bodyPr lIns="102825" tIns="102825" rIns="102825" bIns="102825" anchor="t" anchorCtr="0">
            <a:noAutofit/>
          </a:bodyPr>
          <a:lstStyle/>
          <a:p>
            <a:r>
              <a:rPr lang="en-US" sz="3200" b="1">
                <a:solidFill>
                  <a:srgbClr val="3E0F46"/>
                </a:solidFill>
                <a:latin typeface="KG Small Town Southern Girl" panose="02000505000000020004" pitchFamily="2" charset="0"/>
                <a:ea typeface="Tahoma"/>
                <a:cs typeface="Tahoma"/>
                <a:sym typeface="Tahoma"/>
              </a:rPr>
              <a:t>Theme 4 </a:t>
            </a:r>
            <a:r>
              <a:rPr lang="mr-IN" sz="3200" b="1">
                <a:solidFill>
                  <a:srgbClr val="3E0F46"/>
                </a:solidFill>
                <a:latin typeface="KG Small Town Southern Girl" panose="02000505000000020004" pitchFamily="2" charset="0"/>
                <a:ea typeface="Tahoma"/>
                <a:cs typeface="Tahoma"/>
                <a:sym typeface="Tahoma"/>
              </a:rPr>
              <a:t>–</a:t>
            </a:r>
            <a:r>
              <a:rPr lang="en-US" sz="3200" b="1">
                <a:solidFill>
                  <a:srgbClr val="3E0F46"/>
                </a:solidFill>
                <a:latin typeface="KG Small Town Southern Girl" panose="02000505000000020004" pitchFamily="2" charset="0"/>
                <a:ea typeface="Tahoma"/>
                <a:cs typeface="Tahoma"/>
                <a:sym typeface="Tahoma"/>
              </a:rPr>
              <a:t> Participation is something you can learn</a:t>
            </a:r>
            <a:r>
              <a:rPr lang="en-US" sz="3400" b="1">
                <a:solidFill>
                  <a:srgbClr val="3E0F46"/>
                </a:solidFill>
                <a:latin typeface="KG Small Town Southern Girl" panose="02000505000000020004" pitchFamily="2" charset="0"/>
                <a:ea typeface="Tahoma"/>
                <a:cs typeface="Tahoma"/>
                <a:sym typeface="Tahoma"/>
              </a:rPr>
              <a:t>	</a:t>
            </a:r>
            <a:br>
              <a:rPr lang="en-US" sz="3400" b="1">
                <a:solidFill>
                  <a:srgbClr val="3E0F46"/>
                </a:solidFill>
                <a:latin typeface="KG Small Town Southern Girl" panose="02000505000000020004" pitchFamily="2" charset="0"/>
                <a:ea typeface="Tahoma"/>
                <a:cs typeface="Tahoma"/>
                <a:sym typeface="Tahoma"/>
              </a:rPr>
            </a:br>
            <a:br>
              <a:rPr lang="en-US" sz="1400" b="1">
                <a:solidFill>
                  <a:schemeClr val="tx1"/>
                </a:solidFill>
                <a:latin typeface="Street Corner"/>
                <a:ea typeface="Tahoma"/>
                <a:cs typeface="Street Corner"/>
                <a:sym typeface="Tahoma"/>
              </a:rPr>
            </a:br>
            <a:br>
              <a:rPr lang="en-US" sz="1400">
                <a:solidFill>
                  <a:schemeClr val="tx1"/>
                </a:solidFill>
                <a:latin typeface="Street Corner"/>
                <a:cs typeface="Street Corner"/>
              </a:rPr>
            </a:br>
            <a:endParaRPr lang="en-US" sz="1400">
              <a:solidFill>
                <a:schemeClr val="tx1"/>
              </a:solidFill>
              <a:latin typeface="Street Corner"/>
              <a:ea typeface="Tahoma"/>
              <a:cs typeface="Street Corner"/>
              <a:sym typeface="Tahoma"/>
            </a:endParaRPr>
          </a:p>
        </p:txBody>
      </p:sp>
      <p:cxnSp>
        <p:nvCxnSpPr>
          <p:cNvPr id="90" name="Shape 90"/>
          <p:cNvCxnSpPr/>
          <p:nvPr/>
        </p:nvCxnSpPr>
        <p:spPr>
          <a:xfrm>
            <a:off x="369200" y="1092679"/>
            <a:ext cx="6856799" cy="9899"/>
          </a:xfrm>
          <a:prstGeom prst="straightConnector1">
            <a:avLst/>
          </a:prstGeom>
          <a:noFill/>
          <a:ln w="9525" cap="flat" cmpd="sng">
            <a:solidFill>
              <a:schemeClr val="dk2"/>
            </a:solidFill>
            <a:prstDash val="solid"/>
            <a:round/>
            <a:headEnd type="none" w="lg" len="lg"/>
            <a:tailEnd type="none" w="lg" len="lg"/>
          </a:ln>
        </p:spPr>
      </p:cxnSp>
      <p:sp>
        <p:nvSpPr>
          <p:cNvPr id="91" name="Shape 91"/>
          <p:cNvSpPr txBox="1">
            <a:spLocks noGrp="1"/>
          </p:cNvSpPr>
          <p:nvPr>
            <p:ph type="sldNum" idx="12"/>
          </p:nvPr>
        </p:nvSpPr>
        <p:spPr>
          <a:xfrm>
            <a:off x="7004788" y="9998416"/>
            <a:ext cx="453599" cy="818100"/>
          </a:xfrm>
          <a:prstGeom prst="rect">
            <a:avLst/>
          </a:prstGeom>
        </p:spPr>
        <p:txBody>
          <a:bodyPr lIns="102825" tIns="102825" rIns="102825" bIns="102825" anchor="ctr" anchorCtr="0">
            <a:noAutofit/>
          </a:bodyPr>
          <a:lstStyle/>
          <a:p>
            <a:pPr lvl="0">
              <a:spcBef>
                <a:spcPts val="0"/>
              </a:spcBef>
              <a:buNone/>
            </a:pPr>
            <a:fld id="{00000000-1234-1234-1234-123412341234}" type="slidenum">
              <a:rPr lang="en-US"/>
              <a:t>18</a:t>
            </a:fld>
            <a:endParaRPr lang="en-US"/>
          </a:p>
        </p:txBody>
      </p:sp>
      <p:graphicFrame>
        <p:nvGraphicFramePr>
          <p:cNvPr id="8" name="Shape 93"/>
          <p:cNvGraphicFramePr/>
          <p:nvPr>
            <p:extLst>
              <p:ext uri="{D42A27DB-BD31-4B8C-83A1-F6EECF244321}">
                <p14:modId xmlns:p14="http://schemas.microsoft.com/office/powerpoint/2010/main" val="4149904753"/>
              </p:ext>
            </p:extLst>
          </p:nvPr>
        </p:nvGraphicFramePr>
        <p:xfrm>
          <a:off x="336999" y="1271688"/>
          <a:ext cx="6921199" cy="7590282"/>
        </p:xfrm>
        <a:graphic>
          <a:graphicData uri="http://schemas.openxmlformats.org/drawingml/2006/table">
            <a:tbl>
              <a:tblPr>
                <a:noFill/>
              </a:tblPr>
              <a:tblGrid>
                <a:gridCol w="1761995">
                  <a:extLst>
                    <a:ext uri="{9D8B030D-6E8A-4147-A177-3AD203B41FA5}">
                      <a16:colId xmlns:a16="http://schemas.microsoft.com/office/drawing/2014/main" val="20000"/>
                    </a:ext>
                  </a:extLst>
                </a:gridCol>
                <a:gridCol w="2592887">
                  <a:extLst>
                    <a:ext uri="{9D8B030D-6E8A-4147-A177-3AD203B41FA5}">
                      <a16:colId xmlns:a16="http://schemas.microsoft.com/office/drawing/2014/main" val="20001"/>
                    </a:ext>
                  </a:extLst>
                </a:gridCol>
                <a:gridCol w="2566317">
                  <a:extLst>
                    <a:ext uri="{9D8B030D-6E8A-4147-A177-3AD203B41FA5}">
                      <a16:colId xmlns:a16="http://schemas.microsoft.com/office/drawing/2014/main" val="20002"/>
                    </a:ext>
                  </a:extLst>
                </a:gridCol>
              </a:tblGrid>
              <a:tr h="0">
                <a:tc>
                  <a:txBody>
                    <a:bodyPr/>
                    <a:lstStyle/>
                    <a:p>
                      <a:pPr lvl="0" rtl="0">
                        <a:spcBef>
                          <a:spcPts val="0"/>
                        </a:spcBef>
                        <a:buNone/>
                      </a:pPr>
                      <a:r>
                        <a:rPr lang="en-US" sz="1200" b="1">
                          <a:solidFill>
                            <a:srgbClr val="FFFFFF"/>
                          </a:solidFill>
                          <a:latin typeface="Street Corner" panose="02000400000000000000" pitchFamily="2" charset="0"/>
                          <a:ea typeface="Questrial"/>
                          <a:cs typeface="Questrial"/>
                          <a:sym typeface="Questrial"/>
                        </a:rPr>
                        <a:t>THEME</a:t>
                      </a:r>
                    </a:p>
                  </a:txBody>
                  <a:tcPr marL="63500" marR="63500" marT="63500" marB="63500">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660066">
                        <a:alpha val="8052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FFFFFF"/>
                          </a:solidFill>
                          <a:latin typeface="Street Corner" panose="02000400000000000000" pitchFamily="2" charset="0"/>
                          <a:ea typeface="Questrial"/>
                          <a:cs typeface="Questrial"/>
                          <a:sym typeface="Questrial"/>
                        </a:rPr>
                        <a:t>THE NEEDS and THE</a:t>
                      </a:r>
                      <a:r>
                        <a:rPr lang="en-US" sz="1200" b="1" baseline="0">
                          <a:solidFill>
                            <a:srgbClr val="FFFFFF"/>
                          </a:solidFill>
                          <a:latin typeface="Street Corner" panose="02000400000000000000" pitchFamily="2" charset="0"/>
                          <a:ea typeface="Questrial"/>
                          <a:cs typeface="Questrial"/>
                          <a:sym typeface="Questrial"/>
                        </a:rPr>
                        <a:t> ASSETS</a:t>
                      </a:r>
                      <a:endParaRPr lang="en-US" sz="1200" b="1">
                        <a:solidFill>
                          <a:srgbClr val="FFFFFF"/>
                        </a:solidFill>
                        <a:latin typeface="Street Corner" panose="02000400000000000000" pitchFamily="2" charset="0"/>
                        <a:ea typeface="Questrial"/>
                        <a:cs typeface="Questrial"/>
                        <a:sym typeface="Questrial"/>
                      </a:endParaRPr>
                    </a:p>
                  </a:txBody>
                  <a:tcPr marL="63500" marR="63500" marT="63500" marB="63500">
                    <a:lnL w="19050" cap="flat" cmpd="sng" algn="ctr">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660066">
                        <a:alpha val="80520"/>
                      </a:srgbClr>
                    </a:solidFill>
                  </a:tcPr>
                </a:tc>
                <a:tc>
                  <a:txBody>
                    <a:bodyPr/>
                    <a:lstStyle/>
                    <a:p>
                      <a:pPr lvl="0" rtl="0">
                        <a:lnSpc>
                          <a:spcPct val="115000"/>
                        </a:lnSpc>
                        <a:spcBef>
                          <a:spcPts val="0"/>
                        </a:spcBef>
                        <a:buClr>
                          <a:schemeClr val="dk1"/>
                        </a:buClr>
                        <a:buSzPct val="110000"/>
                        <a:buFont typeface="Arial"/>
                        <a:buNone/>
                      </a:pPr>
                      <a:r>
                        <a:rPr lang="en-US" sz="1200" b="1">
                          <a:solidFill>
                            <a:schemeClr val="lt1"/>
                          </a:solidFill>
                          <a:latin typeface="Street Corner" panose="02000400000000000000" pitchFamily="2" charset="0"/>
                          <a:ea typeface="Questrial"/>
                          <a:cs typeface="Questrial"/>
                          <a:sym typeface="Questrial"/>
                        </a:rPr>
                        <a:t>WHAT</a:t>
                      </a:r>
                      <a:r>
                        <a:rPr lang="en-US" sz="1200" b="1" baseline="0">
                          <a:solidFill>
                            <a:schemeClr val="lt1"/>
                          </a:solidFill>
                          <a:latin typeface="Street Corner" panose="02000400000000000000" pitchFamily="2" charset="0"/>
                          <a:ea typeface="Questrial"/>
                          <a:cs typeface="Questrial"/>
                          <a:sym typeface="Questrial"/>
                        </a:rPr>
                        <a:t> COULD WORK</a:t>
                      </a:r>
                      <a:endParaRPr lang="en-US" sz="1200" b="1">
                        <a:solidFill>
                          <a:schemeClr val="lt1"/>
                        </a:solidFill>
                        <a:latin typeface="Street Corner" panose="02000400000000000000" pitchFamily="2" charset="0"/>
                        <a:ea typeface="Questrial"/>
                        <a:cs typeface="Questrial"/>
                        <a:sym typeface="Questrial"/>
                      </a:endParaRPr>
                    </a:p>
                  </a:txBody>
                  <a:tcPr marL="63500" marR="63500" marT="63500" marB="63500">
                    <a:lnL w="19050" cap="flat" cmpd="sng" algn="ctr">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44427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latin typeface="Street Corner" panose="02000400000000000000" pitchFamily="2" charset="0"/>
                        <a:ea typeface="Questrial"/>
                        <a:cs typeface="Questrial"/>
                        <a:sym typeface="Quest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Street Corner" panose="02000400000000000000" pitchFamily="2" charset="0"/>
                        </a:rPr>
                        <a:t>The hardest</a:t>
                      </a:r>
                      <a:r>
                        <a:rPr lang="en-US" sz="1600" b="1" baseline="0">
                          <a:latin typeface="Street Corner" panose="02000400000000000000" pitchFamily="2" charset="0"/>
                        </a:rPr>
                        <a:t> thing to learn is to let people helping you</a:t>
                      </a:r>
                      <a:endParaRPr lang="en-US" sz="1600" b="1">
                        <a:latin typeface="Street Corner" panose="020004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baseline="0">
                        <a:latin typeface="Street Corner" panose="02000400000000000000" pitchFamily="2" charset="0"/>
                        <a:ea typeface="Questrial"/>
                        <a:cs typeface="Questrial"/>
                        <a:sym typeface="Quest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latin typeface="Street Corner" panose="02000400000000000000" pitchFamily="2" charset="0"/>
                          <a:ea typeface="Questrial"/>
                          <a:cs typeface="Questrial"/>
                          <a:sym typeface="Questrial"/>
                        </a:rPr>
                        <a:t>Some </a:t>
                      </a:r>
                      <a:r>
                        <a:rPr lang="en-GB" sz="1200" b="0" baseline="0">
                          <a:latin typeface="Street Corner" panose="02000400000000000000" pitchFamily="2" charset="0"/>
                          <a:ea typeface="Questrial"/>
                          <a:cs typeface="Questrial"/>
                          <a:sym typeface="Questrial"/>
                        </a:rPr>
                        <a:t>people felt that the way they behaved and were active in their com</a:t>
                      </a:r>
                      <a:r>
                        <a:rPr lang="en-US" sz="1200" b="0" baseline="0">
                          <a:latin typeface="Street Corner" panose="02000400000000000000" pitchFamily="2" charset="0"/>
                          <a:ea typeface="Questrial"/>
                          <a:cs typeface="Questrial"/>
                          <a:sym typeface="Questrial"/>
                        </a:rPr>
                        <a:t>m</a:t>
                      </a:r>
                      <a:r>
                        <a:rPr lang="en-GB" sz="1200" b="0" baseline="0">
                          <a:latin typeface="Street Corner" panose="02000400000000000000" pitchFamily="2" charset="0"/>
                          <a:ea typeface="Questrial"/>
                          <a:cs typeface="Questrial"/>
                          <a:sym typeface="Questrial"/>
                        </a:rPr>
                        <a:t>unity was linked to their upbringing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latin typeface="Street Corner" panose="02000400000000000000" pitchFamily="2" charset="0"/>
                        <a:ea typeface="Questrial"/>
                        <a:cs typeface="Questrial"/>
                        <a:sym typeface="Questrial"/>
                      </a:endParaRPr>
                    </a:p>
                    <a:p>
                      <a:pPr lvl="0" rtl="0">
                        <a:spcBef>
                          <a:spcPts val="0"/>
                        </a:spcBef>
                        <a:buNone/>
                      </a:pPr>
                      <a:endParaRPr lang="en-US" sz="1200" b="1">
                        <a:latin typeface="Street Corner" panose="02000400000000000000" pitchFamily="2" charset="0"/>
                      </a:endParaRPr>
                    </a:p>
                  </a:txBody>
                  <a:tcPr marL="63500" marR="63500" marT="63500" marB="63500">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801F91">
                        <a:alpha val="14870"/>
                      </a:srgbClr>
                    </a:solidFill>
                  </a:tcPr>
                </a:tc>
                <a:tc>
                  <a:txBody>
                    <a:bodyPr/>
                    <a:lstStyle/>
                    <a:p>
                      <a:pPr marL="171450" marR="0" lvl="0" indent="-171450" algn="l" defTabSz="914400" rtl="0" eaLnBrk="1" fontAlgn="auto" latinLnBrk="0" hangingPunct="1">
                        <a:lnSpc>
                          <a:spcPct val="115000"/>
                        </a:lnSpc>
                        <a:spcBef>
                          <a:spcPts val="0"/>
                        </a:spcBef>
                        <a:spcAft>
                          <a:spcPts val="0"/>
                        </a:spcAft>
                        <a:buClrTx/>
                        <a:buSzTx/>
                        <a:buFontTx/>
                        <a:buChar char="-"/>
                        <a:tabLst/>
                        <a:defRPr/>
                      </a:pPr>
                      <a:r>
                        <a:rPr lang="en-GB" sz="1200" b="0">
                          <a:latin typeface="Street Corner" panose="02000400000000000000" pitchFamily="2" charset="0"/>
                          <a:ea typeface="Questrial"/>
                          <a:cs typeface="Questrial"/>
                          <a:sym typeface="Questrial"/>
                        </a:rPr>
                        <a:t>People said</a:t>
                      </a:r>
                      <a:r>
                        <a:rPr lang="en-GB" sz="1200" b="0" baseline="0">
                          <a:latin typeface="Street Corner" panose="02000400000000000000" pitchFamily="2" charset="0"/>
                          <a:ea typeface="Questrial"/>
                          <a:cs typeface="Questrial"/>
                          <a:sym typeface="Questrial"/>
                        </a:rPr>
                        <a:t> that they learned about the importance of giving from their education when they were kids</a:t>
                      </a:r>
                    </a:p>
                    <a:p>
                      <a:pPr marL="171450" lvl="0" indent="-171450" rtl="0">
                        <a:lnSpc>
                          <a:spcPct val="115000"/>
                        </a:lnSpc>
                        <a:spcBef>
                          <a:spcPts val="0"/>
                        </a:spcBef>
                        <a:buFontTx/>
                        <a:buChar char="-"/>
                      </a:pPr>
                      <a:endParaRPr lang="en-GB" sz="1200" b="0" baseline="0">
                        <a:latin typeface="Street Corner" panose="02000400000000000000" pitchFamily="2" charset="0"/>
                        <a:ea typeface="Questrial"/>
                        <a:cs typeface="Questrial"/>
                        <a:sym typeface="Questrial"/>
                      </a:endParaRPr>
                    </a:p>
                    <a:p>
                      <a:pPr marL="171450" lvl="0" indent="-171450" rtl="0">
                        <a:lnSpc>
                          <a:spcPct val="115000"/>
                        </a:lnSpc>
                        <a:spcBef>
                          <a:spcPts val="0"/>
                        </a:spcBef>
                        <a:buFontTx/>
                        <a:buChar char="-"/>
                      </a:pPr>
                      <a:r>
                        <a:rPr lang="en-GB" sz="1200" b="0" baseline="0">
                          <a:latin typeface="Street Corner" panose="02000400000000000000" pitchFamily="2" charset="0"/>
                          <a:ea typeface="Questrial"/>
                          <a:cs typeface="Questrial"/>
                          <a:sym typeface="Questrial"/>
                        </a:rPr>
                        <a:t>People thought that everyone could do more if they are given a fair chance to do so</a:t>
                      </a:r>
                    </a:p>
                    <a:p>
                      <a:pPr marL="0" lvl="0" indent="0" rtl="0">
                        <a:lnSpc>
                          <a:spcPct val="115000"/>
                        </a:lnSpc>
                        <a:spcBef>
                          <a:spcPts val="0"/>
                        </a:spcBef>
                        <a:buFontTx/>
                        <a:buNone/>
                      </a:pPr>
                      <a:endParaRPr lang="en-GB" sz="1200" b="0" baseline="0">
                        <a:latin typeface="Street Corner" panose="02000400000000000000" pitchFamily="2" charset="0"/>
                        <a:ea typeface="Questrial"/>
                        <a:cs typeface="Questrial"/>
                        <a:sym typeface="Questrial"/>
                      </a:endParaRPr>
                    </a:p>
                    <a:p>
                      <a:pPr marL="171450" lvl="0" indent="-171450" rtl="0">
                        <a:lnSpc>
                          <a:spcPct val="115000"/>
                        </a:lnSpc>
                        <a:spcBef>
                          <a:spcPts val="0"/>
                        </a:spcBef>
                        <a:buFontTx/>
                        <a:buChar char="-"/>
                      </a:pPr>
                      <a:r>
                        <a:rPr lang="en-GB" sz="1200" b="0">
                          <a:latin typeface="Street Corner" panose="02000400000000000000" pitchFamily="2" charset="0"/>
                          <a:ea typeface="Questrial"/>
                          <a:cs typeface="Questrial"/>
                          <a:sym typeface="Questrial"/>
                        </a:rPr>
                        <a:t>Some</a:t>
                      </a:r>
                      <a:r>
                        <a:rPr lang="en-GB" sz="1200" b="0" baseline="0">
                          <a:latin typeface="Street Corner" panose="02000400000000000000" pitchFamily="2" charset="0"/>
                          <a:ea typeface="Questrial"/>
                          <a:cs typeface="Questrial"/>
                          <a:sym typeface="Questrial"/>
                        </a:rPr>
                        <a:t> people told us that they felt happy to take part if something was being organised in the community but didn’t feel strong enough to take the risk to organise something themselves </a:t>
                      </a:r>
                      <a:r>
                        <a:rPr lang="en-US" sz="1200" b="0" baseline="0">
                          <a:latin typeface="Street Corner" panose="02000400000000000000" pitchFamily="2" charset="0"/>
                          <a:ea typeface="Questrial"/>
                          <a:cs typeface="Questrial"/>
                          <a:sym typeface="Questrial"/>
                        </a:rPr>
                        <a:t>for fear </a:t>
                      </a:r>
                      <a:r>
                        <a:rPr lang="en-US" sz="1200" b="0" baseline="0">
                          <a:solidFill>
                            <a:srgbClr val="000000"/>
                          </a:solidFill>
                          <a:latin typeface="Street Corner" panose="02000400000000000000" pitchFamily="2" charset="0"/>
                          <a:ea typeface="Questrial"/>
                          <a:cs typeface="Questrial"/>
                          <a:sym typeface="Questrial"/>
                        </a:rPr>
                        <a:t>of failing </a:t>
                      </a:r>
                    </a:p>
                    <a:p>
                      <a:pPr marL="171450" marR="0" lvl="0" indent="-171450" algn="l" defTabSz="914400" rtl="0" eaLnBrk="1" fontAlgn="auto" latinLnBrk="0" hangingPunct="1">
                        <a:lnSpc>
                          <a:spcPct val="115000"/>
                        </a:lnSpc>
                        <a:spcBef>
                          <a:spcPts val="0"/>
                        </a:spcBef>
                        <a:spcAft>
                          <a:spcPts val="0"/>
                        </a:spcAft>
                        <a:buClrTx/>
                        <a:buSzTx/>
                        <a:buFontTx/>
                        <a:buChar char="-"/>
                        <a:tabLst/>
                        <a:defRPr/>
                      </a:pPr>
                      <a:endParaRPr lang="en-US" sz="1200" b="0">
                        <a:latin typeface="Street Corner" panose="02000400000000000000" pitchFamily="2" charset="0"/>
                      </a:endParaRPr>
                    </a:p>
                    <a:p>
                      <a:pPr marL="171450" marR="0" lvl="0" indent="-171450" algn="l" defTabSz="914400" rtl="0" eaLnBrk="1" fontAlgn="auto" latinLnBrk="0" hangingPunct="1">
                        <a:lnSpc>
                          <a:spcPct val="115000"/>
                        </a:lnSpc>
                        <a:spcBef>
                          <a:spcPts val="0"/>
                        </a:spcBef>
                        <a:spcAft>
                          <a:spcPts val="0"/>
                        </a:spcAft>
                        <a:buClrTx/>
                        <a:buSzTx/>
                        <a:buFontTx/>
                        <a:buChar char="-"/>
                        <a:tabLst/>
                        <a:defRPr/>
                      </a:pPr>
                      <a:r>
                        <a:rPr lang="en-US" sz="1200" b="0">
                          <a:latin typeface="Street Corner" panose="02000400000000000000" pitchFamily="2" charset="0"/>
                        </a:rPr>
                        <a:t>People that give</a:t>
                      </a:r>
                      <a:r>
                        <a:rPr lang="en-US" sz="1200" b="0" baseline="0">
                          <a:latin typeface="Street Corner" panose="02000400000000000000" pitchFamily="2" charset="0"/>
                        </a:rPr>
                        <a:t> more, find it difficult to ask for things themselves</a:t>
                      </a:r>
                    </a:p>
                    <a:p>
                      <a:pPr marL="171450" marR="0" lvl="0" indent="-171450" algn="l" defTabSz="914400" rtl="0" eaLnBrk="1" fontAlgn="auto" latinLnBrk="0" hangingPunct="1">
                        <a:lnSpc>
                          <a:spcPct val="115000"/>
                        </a:lnSpc>
                        <a:spcBef>
                          <a:spcPts val="0"/>
                        </a:spcBef>
                        <a:spcAft>
                          <a:spcPts val="0"/>
                        </a:spcAft>
                        <a:buClrTx/>
                        <a:buSzTx/>
                        <a:buFontTx/>
                        <a:buChar char="-"/>
                        <a:tabLst/>
                        <a:defRPr/>
                      </a:pPr>
                      <a:endParaRPr lang="en-US" sz="1200" b="0" baseline="0">
                        <a:latin typeface="Street Corner" panose="02000400000000000000" pitchFamily="2" charset="0"/>
                        <a:ea typeface="Questrial"/>
                        <a:cs typeface="Questrial"/>
                        <a:sym typeface="Questrial"/>
                      </a:endParaRPr>
                    </a:p>
                    <a:p>
                      <a:pPr marL="171450" marR="0" lvl="0" indent="-171450" algn="l" defTabSz="914400" rtl="0" eaLnBrk="1" fontAlgn="auto" latinLnBrk="0" hangingPunct="1">
                        <a:lnSpc>
                          <a:spcPct val="115000"/>
                        </a:lnSpc>
                        <a:spcBef>
                          <a:spcPts val="0"/>
                        </a:spcBef>
                        <a:spcAft>
                          <a:spcPts val="0"/>
                        </a:spcAft>
                        <a:buClrTx/>
                        <a:buSzTx/>
                        <a:buFontTx/>
                        <a:buChar char="-"/>
                        <a:tabLst/>
                        <a:defRPr/>
                      </a:pPr>
                      <a:r>
                        <a:rPr lang="en-US" sz="1200" b="0" baseline="0">
                          <a:latin typeface="Street Corner" panose="02000400000000000000" pitchFamily="2" charset="0"/>
                          <a:ea typeface="Questrial"/>
                          <a:cs typeface="Questrial"/>
                          <a:sym typeface="Questrial"/>
                        </a:rPr>
                        <a:t>People felt that sometimes being the only one ‘giving’ all the time can be tiring - they wanted others to be active too, so they could take a break (e.g. organise a rota)</a:t>
                      </a:r>
                    </a:p>
                    <a:p>
                      <a:pPr marL="171450" marR="0" lvl="0" indent="-171450" algn="l" defTabSz="914400" rtl="0" eaLnBrk="1" fontAlgn="auto" latinLnBrk="0" hangingPunct="1">
                        <a:lnSpc>
                          <a:spcPct val="115000"/>
                        </a:lnSpc>
                        <a:spcBef>
                          <a:spcPts val="0"/>
                        </a:spcBef>
                        <a:spcAft>
                          <a:spcPts val="0"/>
                        </a:spcAft>
                        <a:buClrTx/>
                        <a:buSzTx/>
                        <a:buFontTx/>
                        <a:buChar char="-"/>
                        <a:tabLst/>
                        <a:defRPr/>
                      </a:pPr>
                      <a:endParaRPr lang="en-US" sz="1200" b="0" baseline="0">
                        <a:latin typeface="Street Corner" panose="02000400000000000000" pitchFamily="2" charset="0"/>
                        <a:ea typeface="Questrial"/>
                        <a:cs typeface="Questrial"/>
                        <a:sym typeface="Questrial"/>
                      </a:endParaRPr>
                    </a:p>
                    <a:p>
                      <a:pPr marL="171450" marR="0" lvl="0" indent="-171450" algn="l" defTabSz="914400" rtl="0" eaLnBrk="1" fontAlgn="auto" latinLnBrk="0" hangingPunct="1">
                        <a:lnSpc>
                          <a:spcPct val="115000"/>
                        </a:lnSpc>
                        <a:spcBef>
                          <a:spcPts val="0"/>
                        </a:spcBef>
                        <a:spcAft>
                          <a:spcPts val="0"/>
                        </a:spcAft>
                        <a:buClrTx/>
                        <a:buSzTx/>
                        <a:buFontTx/>
                        <a:buChar char="-"/>
                        <a:tabLst/>
                        <a:defRPr/>
                      </a:pPr>
                      <a:r>
                        <a:rPr lang="en-US" sz="1200" b="0" baseline="0">
                          <a:latin typeface="Street Corner" panose="02000400000000000000" pitchFamily="2" charset="0"/>
                          <a:ea typeface="Questrial"/>
                          <a:cs typeface="Questrial"/>
                          <a:sym typeface="Questrial"/>
                        </a:rPr>
                        <a:t>Some people need others to help </a:t>
                      </a:r>
                      <a:r>
                        <a:rPr lang="en-GB" sz="1200" b="0" baseline="0">
                          <a:latin typeface="Street Corner" panose="02000400000000000000" pitchFamily="2" charset="0"/>
                          <a:ea typeface="Questrial"/>
                          <a:cs typeface="Questrial"/>
                          <a:sym typeface="Questrial"/>
                        </a:rPr>
                        <a:t>them realise that what they do is valuable and that they have amazing skills to use</a:t>
                      </a:r>
                    </a:p>
                    <a:p>
                      <a:pPr marL="171450" marR="0" lvl="0" indent="-171450" algn="l" defTabSz="914400" rtl="0" eaLnBrk="1" fontAlgn="auto" latinLnBrk="0" hangingPunct="1">
                        <a:lnSpc>
                          <a:spcPct val="115000"/>
                        </a:lnSpc>
                        <a:spcBef>
                          <a:spcPts val="0"/>
                        </a:spcBef>
                        <a:spcAft>
                          <a:spcPts val="0"/>
                        </a:spcAft>
                        <a:buClrTx/>
                        <a:buSzTx/>
                        <a:buFontTx/>
                        <a:buChar char="-"/>
                        <a:tabLst/>
                        <a:defRPr/>
                      </a:pPr>
                      <a:endParaRPr lang="en-GB" sz="1200" b="0" baseline="0">
                        <a:latin typeface="Street Corner" panose="02000400000000000000" pitchFamily="2" charset="0"/>
                        <a:ea typeface="Questrial"/>
                        <a:cs typeface="Questrial"/>
                        <a:sym typeface="Questrial"/>
                      </a:endParaRPr>
                    </a:p>
                    <a:p>
                      <a:pPr marL="171450" marR="0" lvl="0" indent="-171450" algn="l" defTabSz="914400" rtl="0" eaLnBrk="1" fontAlgn="auto" latinLnBrk="0" hangingPunct="1">
                        <a:lnSpc>
                          <a:spcPct val="115000"/>
                        </a:lnSpc>
                        <a:spcBef>
                          <a:spcPts val="0"/>
                        </a:spcBef>
                        <a:spcAft>
                          <a:spcPts val="0"/>
                        </a:spcAft>
                        <a:buClrTx/>
                        <a:buSzTx/>
                        <a:buFontTx/>
                        <a:buChar char="-"/>
                        <a:tabLst/>
                        <a:defRPr/>
                      </a:pPr>
                      <a:r>
                        <a:rPr lang="en-GB" sz="1200" b="0" baseline="0">
                          <a:latin typeface="Street Corner" panose="02000400000000000000" pitchFamily="2" charset="0"/>
                          <a:ea typeface="Questrial"/>
                          <a:cs typeface="Questrial"/>
                          <a:sym typeface="Questrial"/>
                        </a:rPr>
                        <a:t>Some people felt that it took them a while to build trust with strangers. They were approachable themselves but didn’t feel comfortable enough to get close to other people</a:t>
                      </a:r>
                    </a:p>
                  </a:txBody>
                  <a:tcPr marL="63500" marR="63500" marT="63500" marB="63500">
                    <a:lnL w="19050" cap="flat" cmpd="sng" algn="ctr">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801F91">
                        <a:alpha val="14870"/>
                      </a:srgbClr>
                    </a:solidFill>
                  </a:tcPr>
                </a:tc>
                <a:tc>
                  <a:txBody>
                    <a:bodyPr/>
                    <a:lstStyle/>
                    <a:p>
                      <a:pPr marL="171450" lvl="0" indent="-171450" rtl="0">
                        <a:buFont typeface="Arial" charset="0"/>
                        <a:buChar char="•"/>
                      </a:pPr>
                      <a:r>
                        <a:rPr lang="en-GB" sz="1200" b="0" i="0" u="none" strike="noStrike" cap="none">
                          <a:solidFill>
                            <a:schemeClr val="tx1"/>
                          </a:solidFill>
                          <a:effectLst/>
                          <a:latin typeface="Street Corner" charset="0"/>
                          <a:ea typeface="Street Corner" charset="0"/>
                          <a:cs typeface="Street Corner" charset="0"/>
                          <a:sym typeface="Arial"/>
                        </a:rPr>
                        <a:t>Supporting volunteering as a model for</a:t>
                      </a:r>
                      <a:r>
                        <a:rPr lang="en-GB" sz="1200" b="0" i="0" u="none" strike="noStrike" cap="none" baseline="0">
                          <a:solidFill>
                            <a:schemeClr val="tx1"/>
                          </a:solidFill>
                          <a:effectLst/>
                          <a:latin typeface="Street Corner" charset="0"/>
                          <a:ea typeface="Street Corner" charset="0"/>
                          <a:cs typeface="Street Corner" charset="0"/>
                          <a:sym typeface="Arial"/>
                        </a:rPr>
                        <a:t> self-confidence</a:t>
                      </a:r>
                      <a:r>
                        <a:rPr lang="en-GB" sz="1200" b="0" i="0" u="none" strike="noStrike" cap="none">
                          <a:solidFill>
                            <a:schemeClr val="tx1"/>
                          </a:solidFill>
                          <a:effectLst/>
                          <a:latin typeface="Street Corner" charset="0"/>
                          <a:ea typeface="Street Corner" charset="0"/>
                          <a:cs typeface="Street Corner" charset="0"/>
                          <a:sym typeface="Arial"/>
                        </a:rPr>
                        <a:t>:</a:t>
                      </a:r>
                      <a:r>
                        <a:rPr lang="en-GB" sz="1200" b="0" i="0" u="none" strike="noStrike" cap="none" baseline="0">
                          <a:solidFill>
                            <a:schemeClr val="tx1"/>
                          </a:solidFill>
                          <a:effectLst/>
                          <a:latin typeface="Street Corner" charset="0"/>
                          <a:ea typeface="Street Corner" charset="0"/>
                          <a:cs typeface="Street Corner" charset="0"/>
                          <a:sym typeface="Arial"/>
                        </a:rPr>
                        <a:t> </a:t>
                      </a:r>
                      <a:r>
                        <a:rPr lang="en-GB" sz="1200" b="0" i="0" u="none" strike="noStrike" cap="none">
                          <a:solidFill>
                            <a:schemeClr val="tx1"/>
                          </a:solidFill>
                          <a:effectLst/>
                          <a:latin typeface="Street Corner" charset="0"/>
                          <a:ea typeface="Street Corner" charset="0"/>
                          <a:cs typeface="Street Corner" charset="0"/>
                          <a:sym typeface="Arial"/>
                        </a:rPr>
                        <a:t>People can come up with their own volunteer spec</a:t>
                      </a:r>
                      <a:r>
                        <a:rPr lang="en-GB" sz="1200" b="0" i="0" u="none" strike="noStrike" cap="none" baseline="0">
                          <a:solidFill>
                            <a:schemeClr val="tx1"/>
                          </a:solidFill>
                          <a:effectLst/>
                          <a:latin typeface="Street Corner" charset="0"/>
                          <a:ea typeface="Street Corner" charset="0"/>
                          <a:cs typeface="Street Corner" charset="0"/>
                          <a:sym typeface="Arial"/>
                        </a:rPr>
                        <a:t> and </a:t>
                      </a:r>
                      <a:r>
                        <a:rPr lang="en-GB" sz="1200" b="0" i="0" u="none" strike="noStrike" cap="none">
                          <a:solidFill>
                            <a:schemeClr val="tx1"/>
                          </a:solidFill>
                          <a:effectLst/>
                          <a:latin typeface="Street Corner" charset="0"/>
                          <a:ea typeface="Street Corner" charset="0"/>
                          <a:cs typeface="Street Corner" charset="0"/>
                          <a:sym typeface="Arial"/>
                        </a:rPr>
                        <a:t>decide what their role should look like in the community</a:t>
                      </a:r>
                      <a:r>
                        <a:rPr lang="en-GB" sz="1200" b="0" i="0" u="none" strike="noStrike" cap="none" baseline="0">
                          <a:solidFill>
                            <a:schemeClr val="tx1"/>
                          </a:solidFill>
                          <a:effectLst/>
                          <a:latin typeface="Street Corner" charset="0"/>
                          <a:ea typeface="Street Corner" charset="0"/>
                          <a:cs typeface="Street Corner" charset="0"/>
                          <a:sym typeface="Arial"/>
                        </a:rPr>
                        <a:t> </a:t>
                      </a:r>
                      <a:r>
                        <a:rPr lang="en-GB" sz="1200" b="0" i="0" u="none" strike="noStrike" cap="none">
                          <a:solidFill>
                            <a:schemeClr val="tx1"/>
                          </a:solidFill>
                          <a:effectLst/>
                          <a:latin typeface="Street Corner" charset="0"/>
                          <a:ea typeface="Street Corner" charset="0"/>
                          <a:cs typeface="Street Corner" charset="0"/>
                          <a:sym typeface="Arial"/>
                        </a:rPr>
                        <a:t>and have a stake in the activity</a:t>
                      </a:r>
                    </a:p>
                    <a:p>
                      <a:pPr marL="171450" lvl="0" indent="-171450" rtl="0">
                        <a:buFont typeface="Arial" charset="0"/>
                        <a:buChar char="•"/>
                      </a:pPr>
                      <a:endParaRPr lang="en-GB" sz="1200" b="0" i="0" u="none" strike="noStrike" cap="none">
                        <a:solidFill>
                          <a:schemeClr val="tx1"/>
                        </a:solidFill>
                        <a:effectLst/>
                        <a:latin typeface="Street Corner" charset="0"/>
                        <a:ea typeface="Street Corner" charset="0"/>
                        <a:cs typeface="Street Corner" charset="0"/>
                        <a:sym typeface="Arial"/>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GB" sz="1200" b="0" i="0" u="none" strike="noStrike" cap="none">
                          <a:solidFill>
                            <a:schemeClr val="tx1"/>
                          </a:solidFill>
                          <a:effectLst/>
                          <a:latin typeface="Street Corner" charset="0"/>
                          <a:ea typeface="Street Corner" charset="0"/>
                          <a:cs typeface="Street Corner" charset="0"/>
                          <a:sym typeface="Arial"/>
                        </a:rPr>
                        <a:t>Mentor/buddy scheme: Opportunities to meet others in Non-threatening and non-judgemental comfortable settings</a:t>
                      </a:r>
                    </a:p>
                    <a:p>
                      <a:pPr marL="171450" lvl="0" indent="-171450">
                        <a:buFont typeface="Arial" charset="0"/>
                        <a:buChar char="•"/>
                      </a:pPr>
                      <a:endParaRPr lang="en-GB" sz="1200" b="0" i="0" u="none" strike="noStrike" cap="none">
                        <a:solidFill>
                          <a:schemeClr val="tx1"/>
                        </a:solidFill>
                        <a:effectLst/>
                        <a:latin typeface="Street Corner" charset="0"/>
                        <a:ea typeface="Street Corner" charset="0"/>
                        <a:cs typeface="Street Corner" charset="0"/>
                        <a:sym typeface="Arial"/>
                      </a:endParaRPr>
                    </a:p>
                    <a:p>
                      <a:pPr marL="171450" lvl="0" indent="-171450">
                        <a:buFont typeface="Arial" charset="0"/>
                        <a:buChar char="•"/>
                      </a:pPr>
                      <a:endParaRPr lang="en-GB" sz="1200" b="0" i="0" u="none" strike="noStrike" cap="none">
                        <a:solidFill>
                          <a:schemeClr val="tx1"/>
                        </a:solidFill>
                        <a:effectLst/>
                        <a:latin typeface="Street Corner" charset="0"/>
                        <a:ea typeface="Street Corner" charset="0"/>
                        <a:cs typeface="Street Corner" charset="0"/>
                        <a:sym typeface="Arial"/>
                      </a:endParaRPr>
                    </a:p>
                    <a:p>
                      <a:pPr marL="171450" lvl="0" indent="-171450">
                        <a:buFont typeface="Arial" charset="0"/>
                        <a:buChar char="•"/>
                      </a:pPr>
                      <a:r>
                        <a:rPr lang="en-GB" sz="1200" b="0" i="0" u="none" strike="noStrike" cap="none">
                          <a:solidFill>
                            <a:schemeClr val="tx1"/>
                          </a:solidFill>
                          <a:effectLst/>
                          <a:latin typeface="Street Corner" charset="0"/>
                          <a:ea typeface="Street Corner" charset="0"/>
                          <a:cs typeface="Street Corner" charset="0"/>
                          <a:sym typeface="Arial"/>
                        </a:rPr>
                        <a:t>Schools giving opportunities: where key people from the community (GPs, teachers, shop-owners) and residents will be sharing their experience</a:t>
                      </a:r>
                    </a:p>
                    <a:p>
                      <a:pPr marL="171450" lvl="0" indent="-171450">
                        <a:buFont typeface="Arial"/>
                        <a:buChar char="•"/>
                      </a:pPr>
                      <a:endParaRPr lang="en-US" sz="1200" b="0" i="0" u="none" strike="noStrike" cap="none">
                        <a:solidFill>
                          <a:schemeClr val="tx1"/>
                        </a:solidFill>
                        <a:effectLst/>
                        <a:latin typeface="Street Corner" charset="0"/>
                        <a:ea typeface="Street Corner" charset="0"/>
                        <a:cs typeface="Street Corner" charset="0"/>
                        <a:sym typeface="Arial"/>
                      </a:endParaRPr>
                    </a:p>
                    <a:p>
                      <a:pPr marL="171450" lvl="0" indent="-171450">
                        <a:buFont typeface="Arial"/>
                        <a:buChar char="•"/>
                      </a:pPr>
                      <a:r>
                        <a:rPr lang="en-GB" sz="1200" b="0" i="0" u="none" strike="noStrike" cap="none">
                          <a:solidFill>
                            <a:schemeClr val="tx1"/>
                          </a:solidFill>
                          <a:effectLst/>
                          <a:latin typeface="Street Corner" charset="0"/>
                          <a:ea typeface="Street Corner" charset="0"/>
                          <a:cs typeface="Street Corner" charset="0"/>
                          <a:sym typeface="Arial"/>
                        </a:rPr>
                        <a:t>Expand the scope of Love Your Home (DIY, decorating and design on a budget – make and take home existing event) to other parts of Wisbech</a:t>
                      </a:r>
                      <a:endParaRPr lang="en-US" sz="1200" b="0" i="0" u="none" strike="noStrike" cap="none">
                        <a:solidFill>
                          <a:schemeClr val="tx1"/>
                        </a:solidFill>
                        <a:effectLst/>
                        <a:latin typeface="Street Corner" charset="0"/>
                        <a:ea typeface="Street Corner" charset="0"/>
                        <a:cs typeface="Street Corner"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srgbClr val="FF0000"/>
                        </a:solidFill>
                        <a:latin typeface="Street Corner" charset="0"/>
                        <a:ea typeface="Street Corner" charset="0"/>
                        <a:cs typeface="Street Corner" charset="0"/>
                        <a:sym typeface="Questrial"/>
                      </a:endParaRPr>
                    </a:p>
                  </a:txBody>
                  <a:tcPr marL="63500" marR="63500" marT="63500" marB="63500">
                    <a:lnL w="19050" cap="flat" cmpd="sng" algn="ctr">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026918327"/>
      </p:ext>
    </p:extLst>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86414" y="5404170"/>
            <a:ext cx="6518374" cy="2175178"/>
          </a:xfrm>
          <a:prstGeom prst="roundRect">
            <a:avLst/>
          </a:prstGeom>
          <a:solidFill>
            <a:srgbClr val="FFDC6D"/>
          </a:solidFill>
          <a:ln>
            <a:solidFill>
              <a:srgbClr val="FFDC6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3800">
                <a:solidFill>
                  <a:srgbClr val="550878"/>
                </a:solidFill>
                <a:latin typeface="KG Small Town Southern Girl" panose="02000505000000020004" pitchFamily="2" charset="0"/>
                <a:ea typeface="Times New Roman"/>
                <a:cs typeface="Times New Roman"/>
              </a:rPr>
              <a:t>Horizon</a:t>
            </a:r>
            <a:r>
              <a:rPr lang="en-US">
                <a:solidFill>
                  <a:srgbClr val="000090"/>
                </a:solidFill>
                <a:latin typeface="KG Small Town Southern Girl"/>
                <a:cs typeface="KG Small Town Southern Girl"/>
              </a:rPr>
              <a:t> </a:t>
            </a:r>
            <a:r>
              <a:rPr lang="en-US" sz="3800">
                <a:solidFill>
                  <a:srgbClr val="550878"/>
                </a:solidFill>
                <a:latin typeface="KG Small Town Southern Girl" panose="02000505000000020004" pitchFamily="2" charset="0"/>
                <a:ea typeface="Times New Roman"/>
                <a:cs typeface="Times New Roman"/>
              </a:rPr>
              <a:t>Scanning</a:t>
            </a:r>
            <a:br>
              <a:rPr lang="en-US" sz="3800">
                <a:solidFill>
                  <a:srgbClr val="550878"/>
                </a:solidFill>
                <a:latin typeface="KG Small Town Southern Girl" panose="02000505000000020004" pitchFamily="2" charset="0"/>
                <a:ea typeface="Times New Roman"/>
                <a:cs typeface="Times New Roman"/>
              </a:rPr>
            </a:br>
            <a:br>
              <a:rPr lang="en-US" sz="1600">
                <a:solidFill>
                  <a:srgbClr val="000000"/>
                </a:solidFill>
                <a:latin typeface="Street Corner"/>
                <a:ea typeface="Times New Roman"/>
                <a:cs typeface="Street Corner"/>
              </a:rPr>
            </a:br>
            <a:endParaRPr lang="en-US" sz="1400">
              <a:solidFill>
                <a:srgbClr val="000000"/>
              </a:solidFill>
              <a:latin typeface="Street Corner"/>
              <a:ea typeface="Times New Roman"/>
              <a:cs typeface="Street Corner"/>
            </a:endParaRPr>
          </a:p>
        </p:txBody>
      </p:sp>
      <p:sp>
        <p:nvSpPr>
          <p:cNvPr id="5" name="Slide Number Placeholder 4"/>
          <p:cNvSpPr>
            <a:spLocks noGrp="1"/>
          </p:cNvSpPr>
          <p:nvPr>
            <p:ph type="sldNum" idx="12"/>
          </p:nvPr>
        </p:nvSpPr>
        <p:spPr/>
        <p:txBody>
          <a:bodyPr/>
          <a:lstStyle/>
          <a:p>
            <a:pPr lvl="0">
              <a:spcBef>
                <a:spcPts val="0"/>
              </a:spcBef>
              <a:buNone/>
            </a:pPr>
            <a:fld id="{00000000-1234-1234-1234-123412341234}" type="slidenum">
              <a:rPr lang="en-US" smtClean="0"/>
              <a:t>19</a:t>
            </a:fld>
            <a:endParaRPr lang="en-US"/>
          </a:p>
        </p:txBody>
      </p:sp>
      <p:sp>
        <p:nvSpPr>
          <p:cNvPr id="3" name="TextBox 2"/>
          <p:cNvSpPr txBox="1"/>
          <p:nvPr/>
        </p:nvSpPr>
        <p:spPr>
          <a:xfrm>
            <a:off x="486414" y="1961829"/>
            <a:ext cx="6634138" cy="7934480"/>
          </a:xfrm>
          <a:prstGeom prst="rect">
            <a:avLst/>
          </a:prstGeom>
          <a:noFill/>
        </p:spPr>
        <p:txBody>
          <a:bodyPr wrap="square" rtlCol="0">
            <a:spAutoFit/>
          </a:bodyPr>
          <a:lstStyle/>
          <a:p>
            <a:r>
              <a:rPr lang="en-US">
                <a:latin typeface="Street Corner"/>
                <a:cs typeface="Street Corner"/>
              </a:rPr>
              <a:t>Horizon scanning is a process of researching organisations or services that have something you are interested in and from which you can learn. It might be that they are very effective at working in the same field as you. It might be that they work in a completely different field, but that they exemplify some principle that you would like to explore.</a:t>
            </a:r>
            <a:br>
              <a:rPr lang="en-US">
                <a:latin typeface="Street Corner"/>
                <a:cs typeface="Street Corner"/>
              </a:rPr>
            </a:br>
            <a:br>
              <a:rPr lang="en-US">
                <a:latin typeface="Street Corner"/>
                <a:cs typeface="Street Corner"/>
              </a:rPr>
            </a:br>
            <a:r>
              <a:rPr lang="en-US">
                <a:latin typeface="Street Corner"/>
                <a:cs typeface="Street Corner"/>
              </a:rPr>
              <a:t>For example, a designer working on a project to help isolated people with mental health issues to be more connected to the communities around them, might look at dating sites as part of their horizon scanning because they know these people are expert at managing introductions and trust in an online environment.</a:t>
            </a:r>
            <a:br>
              <a:rPr lang="en-US">
                <a:latin typeface="Street Corner"/>
                <a:cs typeface="Street Corner"/>
              </a:rPr>
            </a:br>
            <a:br>
              <a:rPr lang="en-US">
                <a:latin typeface="Street Corner"/>
                <a:cs typeface="Street Corner"/>
              </a:rPr>
            </a:br>
            <a:r>
              <a:rPr lang="en-US">
                <a:latin typeface="Street Corner"/>
                <a:cs typeface="Street Corner"/>
              </a:rPr>
              <a:t>In our project at Mind in Cambridgeshire we looked at different examples to learn about the following things:</a:t>
            </a:r>
            <a:br>
              <a:rPr lang="en-US">
                <a:latin typeface="Street Corner"/>
                <a:cs typeface="Street Corner"/>
              </a:rPr>
            </a:br>
            <a:r>
              <a:rPr lang="en-US">
                <a:latin typeface="Street Corner"/>
                <a:cs typeface="Street Corner"/>
              </a:rPr>
              <a:t> </a:t>
            </a:r>
            <a:br>
              <a:rPr lang="en-US">
                <a:latin typeface="Street Corner"/>
                <a:cs typeface="Street Corner"/>
              </a:rPr>
            </a:br>
            <a:endParaRPr lang="en-US">
              <a:latin typeface="Street Corner"/>
              <a:cs typeface="Street Corner"/>
            </a:endParaRPr>
          </a:p>
          <a:p>
            <a:pPr marL="285750" indent="-285750">
              <a:lnSpc>
                <a:spcPct val="130000"/>
              </a:lnSpc>
              <a:buFont typeface="Arial"/>
              <a:buChar char="•"/>
            </a:pPr>
            <a:r>
              <a:rPr lang="en-US" sz="1600">
                <a:latin typeface="Street Corner"/>
                <a:cs typeface="Street Corner"/>
              </a:rPr>
              <a:t>What are the different ways to ‘activate’ a community?</a:t>
            </a:r>
          </a:p>
          <a:p>
            <a:pPr marL="285750" indent="-285750">
              <a:lnSpc>
                <a:spcPct val="130000"/>
              </a:lnSpc>
              <a:buFont typeface="Arial"/>
              <a:buChar char="•"/>
            </a:pPr>
            <a:r>
              <a:rPr lang="en-US" sz="1600">
                <a:latin typeface="Street Corner"/>
                <a:cs typeface="Street Corner"/>
              </a:rPr>
              <a:t>How can we build a culture of participation and community engagement?	</a:t>
            </a:r>
          </a:p>
          <a:p>
            <a:pPr marL="285750" indent="-285750">
              <a:lnSpc>
                <a:spcPct val="130000"/>
              </a:lnSpc>
              <a:buFont typeface="Arial"/>
              <a:buChar char="•"/>
            </a:pPr>
            <a:r>
              <a:rPr lang="en-US" sz="1600">
                <a:latin typeface="Street Corner"/>
                <a:cs typeface="Street Corner"/>
              </a:rPr>
              <a:t>What is the role of community builders in this process?</a:t>
            </a:r>
          </a:p>
          <a:p>
            <a:pPr marL="285750" indent="-285750">
              <a:lnSpc>
                <a:spcPct val="130000"/>
              </a:lnSpc>
              <a:buFont typeface="Arial"/>
              <a:buChar char="•"/>
            </a:pPr>
            <a:r>
              <a:rPr lang="en-US" sz="1600">
                <a:latin typeface="Street Corner"/>
                <a:cs typeface="Street Corner"/>
              </a:rPr>
              <a:t>What types of ‘communities’ (e.g. issues based, place based, etc) are out there and how are they different?</a:t>
            </a:r>
          </a:p>
          <a:p>
            <a:pPr marL="285750" indent="-285750">
              <a:lnSpc>
                <a:spcPct val="130000"/>
              </a:lnSpc>
              <a:buFont typeface="Arial"/>
              <a:buChar char="•"/>
            </a:pPr>
            <a:endParaRPr lang="en-US" sz="1600">
              <a:latin typeface="Street Corner"/>
              <a:cs typeface="Street Corner"/>
            </a:endParaRPr>
          </a:p>
          <a:p>
            <a:endParaRPr lang="en-US">
              <a:latin typeface="Street Corner"/>
              <a:cs typeface="Street Corner"/>
            </a:endParaRPr>
          </a:p>
          <a:p>
            <a:r>
              <a:rPr lang="en-US">
                <a:latin typeface="Street Corner"/>
                <a:cs typeface="Street Corner"/>
              </a:rPr>
              <a:t>In the following pages we present some of the most inspiring examples that we have been looking at and we are now planning sites visits and telephone interviews with these organisations and groups to learn more about their initiatives directly from them.</a:t>
            </a:r>
          </a:p>
          <a:p>
            <a:r>
              <a:rPr lang="en-US">
                <a:latin typeface="Street Corner"/>
                <a:cs typeface="Street Corner"/>
              </a:rPr>
              <a:t> </a:t>
            </a:r>
          </a:p>
          <a:p>
            <a:r>
              <a:rPr lang="en-US">
                <a:latin typeface="Street Corner"/>
                <a:cs typeface="Street Corner"/>
              </a:rPr>
              <a:t>During the Design process, Horizon scans will be used to inspire us when we will move to develop and design new service ideas, but also to make sure that we build from what works and we don’t reinvent the wheel.</a:t>
            </a:r>
          </a:p>
          <a:p>
            <a:endParaRPr lang="en-US"/>
          </a:p>
        </p:txBody>
      </p:sp>
    </p:spTree>
    <p:extLst>
      <p:ext uri="{BB962C8B-B14F-4D97-AF65-F5344CB8AC3E}">
        <p14:creationId xmlns:p14="http://schemas.microsoft.com/office/powerpoint/2010/main" val="4205615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61" name="Shape 61"/>
          <p:cNvSpPr txBox="1"/>
          <p:nvPr/>
        </p:nvSpPr>
        <p:spPr>
          <a:xfrm>
            <a:off x="256718" y="5971608"/>
            <a:ext cx="7025972" cy="4489323"/>
          </a:xfrm>
          <a:prstGeom prst="rect">
            <a:avLst/>
          </a:prstGeom>
          <a:noFill/>
          <a:ln>
            <a:noFill/>
          </a:ln>
        </p:spPr>
        <p:txBody>
          <a:bodyPr lIns="102825" tIns="102825" rIns="102825" bIns="102825" anchor="ctr" anchorCtr="0">
            <a:noAutofit/>
          </a:bodyPr>
          <a:lstStyle/>
          <a:p>
            <a:pPr lvl="0" rtl="0">
              <a:spcBef>
                <a:spcPts val="0"/>
              </a:spcBef>
              <a:buClr>
                <a:schemeClr val="dk1"/>
              </a:buClr>
              <a:buSzPct val="25000"/>
              <a:buFont typeface="Arial"/>
              <a:buNone/>
            </a:pPr>
            <a:r>
              <a:rPr lang="en-US" sz="2000" b="1">
                <a:solidFill>
                  <a:schemeClr val="tx1"/>
                </a:solidFill>
                <a:latin typeface="Street Corner"/>
                <a:ea typeface="Tahoma"/>
                <a:cs typeface="Street Corner"/>
                <a:sym typeface="Tahoma"/>
              </a:rPr>
              <a:t>Acknowledgment</a:t>
            </a:r>
          </a:p>
          <a:p>
            <a:pPr lvl="0" algn="r" rtl="0">
              <a:spcBef>
                <a:spcPts val="0"/>
              </a:spcBef>
              <a:buClr>
                <a:schemeClr val="dk1"/>
              </a:buClr>
              <a:buSzPct val="25000"/>
              <a:buFont typeface="Arial"/>
              <a:buNone/>
            </a:pPr>
            <a:endParaRPr lang="en-US" sz="2000">
              <a:solidFill>
                <a:schemeClr val="tx1"/>
              </a:solidFill>
              <a:latin typeface="Street Corner"/>
              <a:ea typeface="Questrial"/>
              <a:cs typeface="Street Corner"/>
              <a:sym typeface="Questrial"/>
            </a:endParaRPr>
          </a:p>
          <a:p>
            <a:pPr lvl="0" rtl="0">
              <a:spcBef>
                <a:spcPts val="0"/>
              </a:spcBef>
              <a:buClr>
                <a:schemeClr val="dk1"/>
              </a:buClr>
              <a:buSzPct val="25000"/>
              <a:buFont typeface="Arial"/>
              <a:buNone/>
            </a:pPr>
            <a:r>
              <a:rPr lang="en-US">
                <a:solidFill>
                  <a:schemeClr val="tx1"/>
                </a:solidFill>
                <a:latin typeface="Street Corner"/>
                <a:ea typeface="Questrial"/>
                <a:cs typeface="Street Corner"/>
                <a:sym typeface="Questrial"/>
              </a:rPr>
              <a:t>This project is funded by Cambridgeshire County Council. We would like to thank our Commissioners to invest in this innovative intervention.</a:t>
            </a:r>
          </a:p>
          <a:p>
            <a:pPr lvl="0" rtl="0">
              <a:spcBef>
                <a:spcPts val="0"/>
              </a:spcBef>
              <a:buClr>
                <a:schemeClr val="dk1"/>
              </a:buClr>
              <a:buSzPct val="25000"/>
              <a:buFont typeface="Arial"/>
              <a:buNone/>
            </a:pPr>
            <a:r>
              <a:rPr lang="en-US">
                <a:solidFill>
                  <a:schemeClr val="tx1"/>
                </a:solidFill>
                <a:latin typeface="Street Corner"/>
                <a:ea typeface="Questrial"/>
                <a:cs typeface="Street Corner"/>
                <a:sym typeface="Questrial"/>
              </a:rPr>
              <a:t>We would like to thank all the residents, the organisations, the informal group and the local institutions that we have met and worked with along the journey of the project so far.</a:t>
            </a:r>
          </a:p>
          <a:p>
            <a:pPr lvl="0" rtl="0">
              <a:spcBef>
                <a:spcPts val="0"/>
              </a:spcBef>
              <a:buClr>
                <a:schemeClr val="dk1"/>
              </a:buClr>
              <a:buSzPct val="25000"/>
              <a:buFont typeface="Arial"/>
              <a:buNone/>
            </a:pPr>
            <a:endParaRPr lang="en-US">
              <a:solidFill>
                <a:schemeClr val="tx1"/>
              </a:solidFill>
              <a:latin typeface="Street Corner"/>
              <a:ea typeface="Questrial"/>
              <a:cs typeface="Street Corner"/>
              <a:sym typeface="Questrial"/>
            </a:endParaRPr>
          </a:p>
          <a:p>
            <a:pPr lvl="0" rtl="0">
              <a:spcBef>
                <a:spcPts val="0"/>
              </a:spcBef>
              <a:buClr>
                <a:schemeClr val="dk1"/>
              </a:buClr>
              <a:buSzPct val="25000"/>
              <a:buFont typeface="Arial"/>
              <a:buNone/>
            </a:pPr>
            <a:r>
              <a:rPr lang="en-US">
                <a:solidFill>
                  <a:schemeClr val="tx1"/>
                </a:solidFill>
                <a:latin typeface="Street Corner"/>
                <a:ea typeface="Questrial"/>
                <a:cs typeface="Street Corner"/>
                <a:sym typeface="Questrial"/>
              </a:rPr>
              <a:t>Especially, we would like to thank the residents that have engaged in the project as co-researchers and being involved in the different design phases. To them goes our gratitude as they have been so generous in sharing their knowledge, contacts and their passion for making their local communities a better and more connected place to live.</a:t>
            </a:r>
          </a:p>
          <a:p>
            <a:pPr lvl="0" rtl="0">
              <a:spcBef>
                <a:spcPts val="0"/>
              </a:spcBef>
              <a:buClr>
                <a:schemeClr val="dk1"/>
              </a:buClr>
              <a:buSzPct val="25000"/>
              <a:buFont typeface="Arial"/>
              <a:buNone/>
            </a:pPr>
            <a:endParaRPr lang="en-US">
              <a:solidFill>
                <a:schemeClr val="tx1"/>
              </a:solidFill>
              <a:latin typeface="Street Corner"/>
              <a:ea typeface="Questrial"/>
              <a:cs typeface="Street Corner"/>
              <a:sym typeface="Questrial"/>
            </a:endParaRPr>
          </a:p>
          <a:p>
            <a:pPr lvl="0" rtl="0">
              <a:spcBef>
                <a:spcPts val="0"/>
              </a:spcBef>
              <a:buClr>
                <a:schemeClr val="dk1"/>
              </a:buClr>
              <a:buSzPct val="25000"/>
              <a:buFont typeface="Arial"/>
              <a:buNone/>
            </a:pPr>
            <a:r>
              <a:rPr lang="en-US">
                <a:solidFill>
                  <a:schemeClr val="tx1"/>
                </a:solidFill>
                <a:latin typeface="Street Corner"/>
                <a:ea typeface="Questrial"/>
                <a:cs typeface="Street Corner"/>
                <a:sym typeface="Questrial"/>
              </a:rPr>
              <a:t>We would like to acknowledge that the images used in this report have been taken from Mind stock and from the Pexels website.</a:t>
            </a:r>
          </a:p>
          <a:p>
            <a:pPr lvl="0" rtl="0">
              <a:spcBef>
                <a:spcPts val="0"/>
              </a:spcBef>
              <a:buClr>
                <a:schemeClr val="dk1"/>
              </a:buClr>
              <a:buSzPct val="25000"/>
              <a:buFont typeface="Arial"/>
              <a:buNone/>
            </a:pPr>
            <a:endParaRPr lang="en-US">
              <a:solidFill>
                <a:schemeClr val="tx1"/>
              </a:solidFill>
              <a:latin typeface="Street Corner"/>
              <a:ea typeface="Questrial"/>
              <a:cs typeface="Street Corner"/>
              <a:sym typeface="Questrial"/>
            </a:endParaRPr>
          </a:p>
          <a:p>
            <a:pPr lvl="0" rtl="0">
              <a:spcBef>
                <a:spcPts val="0"/>
              </a:spcBef>
              <a:buClr>
                <a:schemeClr val="dk1"/>
              </a:buClr>
              <a:buSzPct val="25000"/>
              <a:buFont typeface="Arial"/>
              <a:buNone/>
            </a:pPr>
            <a:endParaRPr lang="en-US">
              <a:solidFill>
                <a:schemeClr val="tx1"/>
              </a:solidFill>
              <a:latin typeface="Street Corner"/>
              <a:ea typeface="Questrial"/>
              <a:cs typeface="Street Corner"/>
              <a:sym typeface="Questrial"/>
            </a:endParaRPr>
          </a:p>
          <a:p>
            <a:pPr lvl="0" rtl="0">
              <a:spcBef>
                <a:spcPts val="0"/>
              </a:spcBef>
              <a:buClr>
                <a:schemeClr val="dk1"/>
              </a:buClr>
              <a:buSzPct val="25000"/>
              <a:buFont typeface="Arial"/>
              <a:buNone/>
            </a:pPr>
            <a:endParaRPr lang="en-US">
              <a:solidFill>
                <a:schemeClr val="tx1"/>
              </a:solidFill>
              <a:latin typeface="Street Corner"/>
              <a:ea typeface="Questrial"/>
              <a:cs typeface="Street Corner"/>
              <a:sym typeface="Questrial"/>
            </a:endParaRPr>
          </a:p>
          <a:p>
            <a:pPr lvl="0" rtl="0">
              <a:spcBef>
                <a:spcPts val="0"/>
              </a:spcBef>
              <a:buClr>
                <a:schemeClr val="dk1"/>
              </a:buClr>
              <a:buSzPct val="25000"/>
              <a:buFont typeface="Arial"/>
              <a:buNone/>
            </a:pPr>
            <a:endParaRPr lang="en-US">
              <a:solidFill>
                <a:schemeClr val="tx1"/>
              </a:solidFill>
              <a:latin typeface="Street Corner"/>
              <a:ea typeface="Questrial"/>
              <a:cs typeface="Street Corner"/>
              <a:sym typeface="Questrial"/>
            </a:endParaRPr>
          </a:p>
          <a:p>
            <a:pPr lvl="0" rtl="0">
              <a:spcBef>
                <a:spcPts val="0"/>
              </a:spcBef>
              <a:buClr>
                <a:schemeClr val="dk1"/>
              </a:buClr>
              <a:buSzPct val="25000"/>
              <a:buFont typeface="Arial"/>
              <a:buNone/>
            </a:pPr>
            <a:endParaRPr lang="en-US">
              <a:solidFill>
                <a:schemeClr val="tx1"/>
              </a:solidFill>
              <a:latin typeface="Street Corner"/>
              <a:ea typeface="Questrial"/>
              <a:cs typeface="Street Corner"/>
              <a:sym typeface="Questrial"/>
            </a:endParaRPr>
          </a:p>
          <a:p>
            <a:pPr lvl="0" algn="r" rtl="0">
              <a:spcBef>
                <a:spcPts val="0"/>
              </a:spcBef>
              <a:buClr>
                <a:schemeClr val="dk1"/>
              </a:buClr>
              <a:buSzPct val="25000"/>
              <a:buFont typeface="Arial"/>
              <a:buNone/>
            </a:pPr>
            <a:r>
              <a:rPr lang="en-US" sz="1000">
                <a:solidFill>
                  <a:schemeClr val="tx1"/>
                </a:solidFill>
                <a:latin typeface="Street Corner"/>
                <a:ea typeface="Questrial"/>
                <a:cs typeface="Street Corner"/>
                <a:sym typeface="Questrial"/>
              </a:rPr>
              <a:t>Cambridge, 1</a:t>
            </a:r>
            <a:r>
              <a:rPr lang="en-US" sz="1000" baseline="30000">
                <a:solidFill>
                  <a:schemeClr val="tx1"/>
                </a:solidFill>
                <a:latin typeface="Street Corner"/>
                <a:ea typeface="Questrial"/>
                <a:cs typeface="Street Corner"/>
                <a:sym typeface="Questrial"/>
              </a:rPr>
              <a:t>st</a:t>
            </a:r>
            <a:r>
              <a:rPr lang="en-US" sz="1000">
                <a:solidFill>
                  <a:schemeClr val="tx1"/>
                </a:solidFill>
                <a:latin typeface="Street Corner"/>
                <a:ea typeface="Questrial"/>
                <a:cs typeface="Street Corner"/>
                <a:sym typeface="Questrial"/>
              </a:rPr>
              <a:t> April 2017</a:t>
            </a:r>
          </a:p>
        </p:txBody>
      </p:sp>
    </p:spTree>
    <p:extLst>
      <p:ext uri="{BB962C8B-B14F-4D97-AF65-F5344CB8AC3E}">
        <p14:creationId xmlns:p14="http://schemas.microsoft.com/office/powerpoint/2010/main" val="1484660932"/>
      </p:ext>
    </p:extLst>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744" y="915825"/>
            <a:ext cx="2547957" cy="1205797"/>
          </a:xfrm>
        </p:spPr>
        <p:txBody>
          <a:bodyPr/>
          <a:lstStyle/>
          <a:p>
            <a:r>
              <a:rPr lang="en-GB" sz="3600">
                <a:solidFill>
                  <a:srgbClr val="660066"/>
                </a:solidFill>
                <a:latin typeface="KG Small Town Southern Girl" panose="02000505000000020004" pitchFamily="2" charset="0"/>
              </a:rPr>
              <a:t>Streets Alive </a:t>
            </a:r>
            <a:br>
              <a:rPr lang="en-GB" sz="2800" b="0">
                <a:solidFill>
                  <a:srgbClr val="660066"/>
                </a:solidFill>
                <a:latin typeface="KG Small Town Southern Girl" panose="02000505000000020004" pitchFamily="2" charset="0"/>
              </a:rPr>
            </a:br>
            <a:br>
              <a:rPr lang="en-GB" sz="2800" b="0">
                <a:solidFill>
                  <a:srgbClr val="660066"/>
                </a:solidFill>
                <a:latin typeface="KG Small Town Southern Girl" panose="02000505000000020004" pitchFamily="2" charset="0"/>
              </a:rPr>
            </a:br>
            <a:r>
              <a:rPr lang="en-GB" sz="2800" b="0">
                <a:solidFill>
                  <a:srgbClr val="660066"/>
                </a:solidFill>
                <a:latin typeface="KG Small Town Southern Girl" panose="02000505000000020004" pitchFamily="2" charset="0"/>
              </a:rPr>
              <a:t>What is it? And what does it do?</a:t>
            </a:r>
          </a:p>
        </p:txBody>
      </p:sp>
      <p:sp>
        <p:nvSpPr>
          <p:cNvPr id="5" name="Text Placeholder 4"/>
          <p:cNvSpPr>
            <a:spLocks noGrp="1"/>
          </p:cNvSpPr>
          <p:nvPr>
            <p:ph type="body" sz="half" idx="2"/>
          </p:nvPr>
        </p:nvSpPr>
        <p:spPr>
          <a:xfrm>
            <a:off x="141744" y="2169808"/>
            <a:ext cx="3321532" cy="7313498"/>
          </a:xfrm>
        </p:spPr>
        <p:txBody>
          <a:bodyPr>
            <a:noAutofit/>
          </a:bodyPr>
          <a:lstStyle/>
          <a:p>
            <a:r>
              <a:rPr lang="en-GB" sz="1200">
                <a:solidFill>
                  <a:schemeClr val="tx1"/>
                </a:solidFill>
                <a:latin typeface="Street Corner"/>
                <a:cs typeface="Street Corner"/>
              </a:rPr>
              <a:t>It’s a national neighbours and street party charity founded in 2001. It makes it easier to hold street parties across the UK with advice on, for example, road closures, and free resources. It has helped Bristol to become the Street Party Capital of the UK, with 100+ events held annually.  Such events build community from the ground up, giving residents a reason to meet:</a:t>
            </a:r>
          </a:p>
          <a:p>
            <a:r>
              <a:rPr lang="en-GB" sz="1200" b="1">
                <a:solidFill>
                  <a:schemeClr val="tx1"/>
                </a:solidFill>
                <a:latin typeface="Street Corner"/>
                <a:cs typeface="Street Corner"/>
              </a:rPr>
              <a:t>Street Parties: </a:t>
            </a:r>
            <a:r>
              <a:rPr lang="en-GB" sz="1200">
                <a:solidFill>
                  <a:schemeClr val="tx1"/>
                </a:solidFill>
                <a:latin typeface="Street Corner"/>
                <a:cs typeface="Street Corner"/>
              </a:rPr>
              <a:t>They are an effective and fun Street Mixer to meet neighbours. Organised and funded as private events by and for residents, the road is closed for the day to make way for bunting, chairs, games, food and a lot of chat.</a:t>
            </a:r>
          </a:p>
          <a:p>
            <a:r>
              <a:rPr lang="en-GB" sz="1200" b="1">
                <a:solidFill>
                  <a:schemeClr val="tx1"/>
                </a:solidFill>
                <a:latin typeface="Street Corner"/>
                <a:cs typeface="Street Corner"/>
              </a:rPr>
              <a:t>Other Street Mixers</a:t>
            </a:r>
            <a:r>
              <a:rPr lang="en-GB" sz="1200">
                <a:solidFill>
                  <a:schemeClr val="tx1"/>
                </a:solidFill>
                <a:latin typeface="Street Corner"/>
                <a:cs typeface="Street Corner"/>
              </a:rPr>
              <a:t>: without closing a road residents use whatever space is available - pavements, gardens, drive-ways, local pub or front room. </a:t>
            </a:r>
            <a:endParaRPr lang="en-GB" sz="1200" b="1" i="1">
              <a:solidFill>
                <a:schemeClr val="tx1"/>
              </a:solidFill>
              <a:latin typeface="Street Corner"/>
              <a:cs typeface="Street Corner"/>
            </a:endParaRPr>
          </a:p>
          <a:p>
            <a:r>
              <a:rPr lang="en-GB" sz="1200" b="1" i="1">
                <a:solidFill>
                  <a:schemeClr val="tx1"/>
                </a:solidFill>
                <a:latin typeface="Street Corner"/>
                <a:cs typeface="Street Corner"/>
              </a:rPr>
              <a:t>Street Picnic</a:t>
            </a:r>
            <a:r>
              <a:rPr lang="en-GB" sz="1200">
                <a:solidFill>
                  <a:schemeClr val="tx1"/>
                </a:solidFill>
                <a:latin typeface="Street Corner"/>
                <a:cs typeface="Street Corner"/>
              </a:rPr>
              <a:t>: residents meet up in a local park for a shared picnic.</a:t>
            </a:r>
            <a:endParaRPr lang="en-GB" sz="1200" b="1" i="1">
              <a:solidFill>
                <a:schemeClr val="tx1"/>
              </a:solidFill>
              <a:latin typeface="Street Corner"/>
              <a:cs typeface="Street Corner"/>
            </a:endParaRPr>
          </a:p>
          <a:p>
            <a:r>
              <a:rPr lang="en-GB" sz="1200" b="1" i="1">
                <a:solidFill>
                  <a:schemeClr val="tx1"/>
                </a:solidFill>
                <a:latin typeface="Street Corner"/>
                <a:cs typeface="Street Corner"/>
              </a:rPr>
              <a:t>Street Facebook</a:t>
            </a:r>
            <a:r>
              <a:rPr lang="en-GB" sz="1200">
                <a:solidFill>
                  <a:schemeClr val="tx1"/>
                </a:solidFill>
                <a:latin typeface="Street Corner"/>
                <a:cs typeface="Street Corner"/>
              </a:rPr>
              <a:t>: a dedicated page which the street is invited to join to organise face-to-face Mixers and to share information.</a:t>
            </a:r>
            <a:endParaRPr lang="en-GB" sz="1200" b="1" i="1">
              <a:solidFill>
                <a:schemeClr val="tx1"/>
              </a:solidFill>
              <a:latin typeface="Street Corner"/>
              <a:cs typeface="Street Corner"/>
            </a:endParaRPr>
          </a:p>
          <a:p>
            <a:r>
              <a:rPr lang="en-GB" sz="1200" b="1" i="1">
                <a:solidFill>
                  <a:schemeClr val="tx1"/>
                </a:solidFill>
                <a:latin typeface="Street Corner"/>
                <a:cs typeface="Street Corner"/>
              </a:rPr>
              <a:t>Street Welcome</a:t>
            </a:r>
            <a:r>
              <a:rPr lang="en-GB" sz="1200">
                <a:solidFill>
                  <a:schemeClr val="tx1"/>
                </a:solidFill>
                <a:latin typeface="Street Corner"/>
                <a:cs typeface="Street Corner"/>
              </a:rPr>
              <a:t>: a new resident can be a good excuse for meeting neighbours, inviting in for tea, or given a gift or welcomed by a signed card from neighbours.</a:t>
            </a:r>
            <a:endParaRPr lang="en-GB" sz="1200" b="1" i="1">
              <a:solidFill>
                <a:schemeClr val="tx1"/>
              </a:solidFill>
              <a:latin typeface="Street Corner"/>
              <a:cs typeface="Street Corner"/>
            </a:endParaRPr>
          </a:p>
          <a:p>
            <a:r>
              <a:rPr lang="en-GB" sz="1200" b="1" i="1">
                <a:solidFill>
                  <a:schemeClr val="tx1"/>
                </a:solidFill>
                <a:latin typeface="Street Corner"/>
                <a:cs typeface="Street Corner"/>
              </a:rPr>
              <a:t>Street Lounge</a:t>
            </a:r>
            <a:r>
              <a:rPr lang="en-GB" sz="1200">
                <a:solidFill>
                  <a:schemeClr val="tx1"/>
                </a:solidFill>
                <a:latin typeface="Street Corner"/>
                <a:cs typeface="Street Corner"/>
              </a:rPr>
              <a:t>: not requiring formally closing a road, carefully parked cars and carpets can be used to slow and alert traffic, and chairs on the pavement.</a:t>
            </a:r>
          </a:p>
          <a:p>
            <a:r>
              <a:rPr lang="en-GB" sz="1100">
                <a:solidFill>
                  <a:schemeClr val="tx1"/>
                </a:solidFill>
                <a:latin typeface="Street Corner"/>
                <a:cs typeface="Street Corner"/>
              </a:rPr>
              <a:t> </a:t>
            </a:r>
          </a:p>
        </p:txBody>
      </p:sp>
      <p:pic>
        <p:nvPicPr>
          <p:cNvPr id="1026" name="Picture 2" descr="All Together in the Stree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63276" y="325665"/>
            <a:ext cx="3580378" cy="240318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3524699" y="3831926"/>
            <a:ext cx="3949930" cy="3231654"/>
          </a:xfrm>
          <a:prstGeom prst="rect">
            <a:avLst/>
          </a:prstGeom>
          <a:noFill/>
        </p:spPr>
        <p:txBody>
          <a:bodyPr wrap="square" rtlCol="0">
            <a:spAutoFit/>
          </a:bodyPr>
          <a:lstStyle/>
          <a:p>
            <a:r>
              <a:rPr lang="en-GB" sz="1200">
                <a:latin typeface="Street Corner" panose="02000400000000000000" pitchFamily="2" charset="0"/>
              </a:rPr>
              <a:t>Once engaged and trust is built with their neighbours and the community after Meet my street events we invite residents to Activate My Street through:</a:t>
            </a:r>
          </a:p>
          <a:p>
            <a:pPr marL="171450" indent="-171450">
              <a:buFont typeface="Arial" panose="020B0604020202020204" pitchFamily="34" charset="0"/>
              <a:buChar char="•"/>
            </a:pPr>
            <a:r>
              <a:rPr lang="en-GB" sz="1200">
                <a:latin typeface="Street Corner" panose="02000400000000000000" pitchFamily="2" charset="0"/>
              </a:rPr>
              <a:t>residents organising social, cultural, sporting, and environmental activities;</a:t>
            </a:r>
          </a:p>
          <a:p>
            <a:pPr marL="171450" indent="-171450">
              <a:buFont typeface="Arial" panose="020B0604020202020204" pitchFamily="34" charset="0"/>
              <a:buChar char="•"/>
            </a:pPr>
            <a:r>
              <a:rPr lang="en-GB" sz="1200">
                <a:latin typeface="Street Corner" panose="02000400000000000000" pitchFamily="2" charset="0"/>
              </a:rPr>
              <a:t>signposting people to support and advice services;</a:t>
            </a:r>
          </a:p>
          <a:p>
            <a:pPr marL="171450" indent="-171450">
              <a:buFont typeface="Arial" panose="020B0604020202020204" pitchFamily="34" charset="0"/>
              <a:buChar char="•"/>
            </a:pPr>
            <a:r>
              <a:rPr lang="en-GB" sz="1200">
                <a:latin typeface="Street Corner" panose="02000400000000000000" pitchFamily="2" charset="0"/>
              </a:rPr>
              <a:t>recruiting volunteers for voluntary groups and charities;</a:t>
            </a:r>
          </a:p>
          <a:p>
            <a:pPr marL="171450" indent="-171450">
              <a:buFont typeface="Arial" panose="020B0604020202020204" pitchFamily="34" charset="0"/>
              <a:buChar char="•"/>
            </a:pPr>
            <a:r>
              <a:rPr lang="en-GB" sz="1200">
                <a:latin typeface="Street Corner" panose="02000400000000000000" pitchFamily="2" charset="0"/>
              </a:rPr>
              <a:t>engaging people with public consultations and the more formal political system.</a:t>
            </a:r>
          </a:p>
          <a:p>
            <a:pPr marL="171450" indent="-171450">
              <a:buFont typeface="Arial" panose="020B0604020202020204" pitchFamily="34" charset="0"/>
              <a:buChar char="•"/>
            </a:pPr>
            <a:endParaRPr lang="en-GB" sz="1200">
              <a:latin typeface="Street Corner" panose="02000400000000000000" pitchFamily="2" charset="0"/>
            </a:endParaRPr>
          </a:p>
          <a:p>
            <a:r>
              <a:rPr lang="en-GB" sz="1200">
                <a:latin typeface="Street Corner" panose="02000400000000000000" pitchFamily="2" charset="0"/>
              </a:rPr>
              <a:t>It also runs the </a:t>
            </a:r>
            <a:r>
              <a:rPr lang="en-GB" sz="1200">
                <a:latin typeface="Street Corner" panose="02000400000000000000" pitchFamily="2" charset="0"/>
                <a:hlinkClick r:id="rId3"/>
              </a:rPr>
              <a:t>streetparty.org.uk</a:t>
            </a:r>
            <a:r>
              <a:rPr lang="en-GB" sz="1200" b="1"/>
              <a:t> </a:t>
            </a:r>
            <a:r>
              <a:rPr lang="en-GB" sz="1200">
                <a:latin typeface="Street Corner" panose="02000400000000000000" pitchFamily="2" charset="0"/>
              </a:rPr>
              <a:t>website.</a:t>
            </a:r>
          </a:p>
          <a:p>
            <a:endParaRPr lang="en-GB" sz="1200"/>
          </a:p>
          <a:p>
            <a:r>
              <a:rPr lang="en-GB" sz="1200">
                <a:latin typeface="Street Corner" panose="02000400000000000000" pitchFamily="2" charset="0"/>
              </a:rPr>
              <a:t>Streets Alive is a not-for-profit limited company with volunteer Trustees and it gets funding from Foundations and small Community Grants</a:t>
            </a:r>
          </a:p>
          <a:p>
            <a:pPr marL="171450" indent="-171450">
              <a:buFont typeface="Arial" panose="020B0604020202020204" pitchFamily="34" charset="0"/>
              <a:buChar char="•"/>
            </a:pPr>
            <a:endParaRPr lang="en-GB" sz="1200">
              <a:latin typeface="Street Corner" panose="02000400000000000000" pitchFamily="2" charset="0"/>
            </a:endParaRPr>
          </a:p>
        </p:txBody>
      </p:sp>
      <p:sp>
        <p:nvSpPr>
          <p:cNvPr id="7" name="TextBox 6"/>
          <p:cNvSpPr txBox="1"/>
          <p:nvPr/>
        </p:nvSpPr>
        <p:spPr>
          <a:xfrm>
            <a:off x="3567222" y="3061430"/>
            <a:ext cx="3641800" cy="1046440"/>
          </a:xfrm>
          <a:prstGeom prst="rect">
            <a:avLst/>
          </a:prstGeom>
          <a:noFill/>
        </p:spPr>
        <p:txBody>
          <a:bodyPr wrap="square" rtlCol="0">
            <a:spAutoFit/>
          </a:bodyPr>
          <a:lstStyle/>
          <a:p>
            <a:r>
              <a:rPr lang="en-GB" sz="2400">
                <a:solidFill>
                  <a:srgbClr val="660066"/>
                </a:solidFill>
                <a:latin typeface="KG Small Town Southern Girl" panose="02000505000000020004" pitchFamily="2" charset="0"/>
              </a:rPr>
              <a:t>How it works and how is it funded?</a:t>
            </a:r>
          </a:p>
          <a:p>
            <a:endParaRPr lang="en-GB"/>
          </a:p>
        </p:txBody>
      </p:sp>
      <p:sp>
        <p:nvSpPr>
          <p:cNvPr id="10" name="TextBox 9"/>
          <p:cNvSpPr txBox="1"/>
          <p:nvPr/>
        </p:nvSpPr>
        <p:spPr>
          <a:xfrm>
            <a:off x="3567222" y="6840176"/>
            <a:ext cx="2948273" cy="677108"/>
          </a:xfrm>
          <a:prstGeom prst="rect">
            <a:avLst/>
          </a:prstGeom>
          <a:noFill/>
        </p:spPr>
        <p:txBody>
          <a:bodyPr wrap="square" rtlCol="0">
            <a:spAutoFit/>
          </a:bodyPr>
          <a:lstStyle/>
          <a:p>
            <a:r>
              <a:rPr lang="en-GB" sz="2400">
                <a:solidFill>
                  <a:srgbClr val="660066"/>
                </a:solidFill>
                <a:latin typeface="KG Small Town Southern Girl" panose="02000505000000020004" pitchFamily="2" charset="0"/>
              </a:rPr>
              <a:t>What does it achieve?</a:t>
            </a:r>
          </a:p>
          <a:p>
            <a:endParaRPr lang="en-GB"/>
          </a:p>
        </p:txBody>
      </p:sp>
      <p:sp>
        <p:nvSpPr>
          <p:cNvPr id="8" name="Rectangle 7"/>
          <p:cNvSpPr/>
          <p:nvPr/>
        </p:nvSpPr>
        <p:spPr>
          <a:xfrm>
            <a:off x="3609745" y="7359418"/>
            <a:ext cx="3864884" cy="2606563"/>
          </a:xfrm>
          <a:prstGeom prst="rect">
            <a:avLst/>
          </a:prstGeom>
          <a:solidFill>
            <a:srgbClr val="FFDC6D"/>
          </a:solidFill>
          <a:ln>
            <a:solidFill>
              <a:srgbClr val="FFDC6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p:cNvSpPr txBox="1"/>
          <p:nvPr/>
        </p:nvSpPr>
        <p:spPr>
          <a:xfrm>
            <a:off x="3628644" y="7524741"/>
            <a:ext cx="3742039" cy="2123658"/>
          </a:xfrm>
          <a:prstGeom prst="rect">
            <a:avLst/>
          </a:prstGeom>
          <a:noFill/>
        </p:spPr>
        <p:txBody>
          <a:bodyPr wrap="square" rtlCol="0">
            <a:spAutoFit/>
          </a:bodyPr>
          <a:lstStyle/>
          <a:p>
            <a:pPr marL="171450" indent="-171450">
              <a:buFont typeface="Wingdings" panose="05000000000000000000" pitchFamily="2" charset="2"/>
              <a:buChar char="ü"/>
            </a:pPr>
            <a:r>
              <a:rPr lang="en-GB" sz="1200">
                <a:latin typeface="Street Corner" panose="02000400000000000000" pitchFamily="2" charset="0"/>
              </a:rPr>
              <a:t>Promoting neighbourliness for community development</a:t>
            </a:r>
          </a:p>
          <a:p>
            <a:pPr marL="171450" indent="-171450">
              <a:buFont typeface="Wingdings" panose="05000000000000000000" pitchFamily="2" charset="2"/>
              <a:buChar char="ü"/>
            </a:pPr>
            <a:r>
              <a:rPr lang="en-GB" sz="1200">
                <a:latin typeface="Street Corner" panose="02000400000000000000" pitchFamily="2" charset="0"/>
              </a:rPr>
              <a:t>Supporting a programme of street parties for community cohesion</a:t>
            </a:r>
          </a:p>
          <a:p>
            <a:pPr marL="171450" indent="-171450">
              <a:buFont typeface="Wingdings" panose="05000000000000000000" pitchFamily="2" charset="2"/>
              <a:buChar char="ü"/>
            </a:pPr>
            <a:r>
              <a:rPr lang="en-GB" sz="1200">
                <a:latin typeface="Street Corner" panose="02000400000000000000" pitchFamily="2" charset="0"/>
              </a:rPr>
              <a:t>Working in a diverse estate</a:t>
            </a:r>
          </a:p>
          <a:p>
            <a:pPr marL="171450" indent="-171450">
              <a:buFont typeface="Wingdings" panose="05000000000000000000" pitchFamily="2" charset="2"/>
              <a:buChar char="ü"/>
            </a:pPr>
            <a:r>
              <a:rPr lang="en-GB" sz="1200">
                <a:latin typeface="Street Corner" panose="02000400000000000000" pitchFamily="2" charset="0"/>
              </a:rPr>
              <a:t>Recruiting residents to join in restorative approach to antisocial behaviour</a:t>
            </a:r>
          </a:p>
          <a:p>
            <a:pPr marL="171450" indent="-171450">
              <a:buFont typeface="Wingdings" panose="05000000000000000000" pitchFamily="2" charset="2"/>
              <a:buChar char="ü"/>
            </a:pPr>
            <a:r>
              <a:rPr lang="en-GB" sz="1200">
                <a:latin typeface="Street Corner" panose="02000400000000000000" pitchFamily="2" charset="0"/>
              </a:rPr>
              <a:t>Encouraging residents' to increase local participation and build up skills and confidence in the run-up to a larger community festival</a:t>
            </a:r>
          </a:p>
          <a:p>
            <a:pPr marL="171450" indent="-171450">
              <a:buFont typeface="Wingdings" panose="05000000000000000000" pitchFamily="2" charset="2"/>
              <a:buChar char="ü"/>
            </a:pPr>
            <a:r>
              <a:rPr lang="en-GB" sz="1200">
                <a:latin typeface="Street Corner" panose="02000400000000000000" pitchFamily="2" charset="0"/>
              </a:rPr>
              <a:t>Streamlining local authority procedures </a:t>
            </a:r>
            <a:endParaRPr lang="en-GB" sz="1200" b="1">
              <a:latin typeface="Street Corner" panose="02000400000000000000" pitchFamily="2" charset="0"/>
            </a:endParaRPr>
          </a:p>
        </p:txBody>
      </p:sp>
    </p:spTree>
    <p:extLst>
      <p:ext uri="{BB962C8B-B14F-4D97-AF65-F5344CB8AC3E}">
        <p14:creationId xmlns:p14="http://schemas.microsoft.com/office/powerpoint/2010/main" val="3286650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30" y="748425"/>
            <a:ext cx="2547957" cy="1205797"/>
          </a:xfrm>
        </p:spPr>
        <p:txBody>
          <a:bodyPr/>
          <a:lstStyle/>
          <a:p>
            <a:r>
              <a:rPr lang="en-GB" sz="3600">
                <a:solidFill>
                  <a:srgbClr val="660066"/>
                </a:solidFill>
                <a:latin typeface="KG Small Town Southern Girl"/>
                <a:cs typeface="KG Small Town Southern Girl"/>
              </a:rPr>
              <a:t>PlaceMaking</a:t>
            </a:r>
            <a:br>
              <a:rPr lang="en-GB" sz="3600">
                <a:solidFill>
                  <a:srgbClr val="660066"/>
                </a:solidFill>
                <a:latin typeface="KG Small Town Southern Girl"/>
                <a:cs typeface="KG Small Town Southern Girl"/>
              </a:rPr>
            </a:br>
            <a:br>
              <a:rPr lang="en-GB" sz="2800">
                <a:solidFill>
                  <a:srgbClr val="660066"/>
                </a:solidFill>
                <a:latin typeface="KG Small Town Southern Girl"/>
                <a:cs typeface="KG Small Town Southern Girl"/>
              </a:rPr>
            </a:br>
            <a:r>
              <a:rPr lang="en-GB" sz="2800" b="0">
                <a:solidFill>
                  <a:srgbClr val="660066"/>
                </a:solidFill>
                <a:latin typeface="KG Small Town Southern Girl"/>
                <a:cs typeface="KG Small Town Southern Girl"/>
              </a:rPr>
              <a:t>What is it? And what does it do?</a:t>
            </a:r>
          </a:p>
        </p:txBody>
      </p:sp>
      <p:sp>
        <p:nvSpPr>
          <p:cNvPr id="5" name="Text Placeholder 4"/>
          <p:cNvSpPr>
            <a:spLocks noGrp="1"/>
          </p:cNvSpPr>
          <p:nvPr>
            <p:ph type="body" sz="half" idx="2"/>
          </p:nvPr>
        </p:nvSpPr>
        <p:spPr>
          <a:xfrm>
            <a:off x="149311" y="1954222"/>
            <a:ext cx="3425479" cy="7313498"/>
          </a:xfrm>
        </p:spPr>
        <p:txBody>
          <a:bodyPr>
            <a:noAutofit/>
          </a:bodyPr>
          <a:lstStyle/>
          <a:p>
            <a:r>
              <a:rPr lang="en-GB" sz="1200">
                <a:solidFill>
                  <a:srgbClr val="000000"/>
                </a:solidFill>
                <a:latin typeface="Street Corner"/>
                <a:cs typeface="Street Corner"/>
              </a:rPr>
              <a:t>Placemaking inspires people to collectively reimagine and reinvent public spaces as the heart of every community. Strengthening the connection between people and the places they share.</a:t>
            </a:r>
          </a:p>
          <a:p>
            <a:r>
              <a:rPr lang="en-GB" sz="1200">
                <a:solidFill>
                  <a:srgbClr val="000000"/>
                </a:solidFill>
                <a:latin typeface="Street Corner"/>
                <a:cs typeface="Street Corner"/>
              </a:rPr>
              <a:t>Placemaking refers to a collaborative process by which we can shape our public realm in order to maximize shared value. More than just promoting better urban design, Placemaking facilitates creative patterns of use, paying particular attention to the physical, cultural, and social identities that define a place and support its ongoing evolution.</a:t>
            </a:r>
          </a:p>
          <a:p>
            <a:r>
              <a:rPr lang="en-GB" sz="1200">
                <a:solidFill>
                  <a:srgbClr val="000000"/>
                </a:solidFill>
                <a:latin typeface="Street Corner"/>
                <a:cs typeface="Street Corner"/>
              </a:rPr>
              <a:t>With community-based participation at its center, an effective Placemaking process capitalises on a local community’s assets, inspiration, and potential, and it results in the creation of quality public spaces that contribute to people’s health, happiness, and well being.</a:t>
            </a:r>
          </a:p>
          <a:p>
            <a:r>
              <a:rPr lang="en-GB" sz="1200">
                <a:solidFill>
                  <a:srgbClr val="000000"/>
                </a:solidFill>
                <a:latin typeface="Street Corner"/>
                <a:cs typeface="Street Corner"/>
              </a:rPr>
              <a:t>Placemaking is a crucial and deeply-valued process for those who feel intimately connected to the places in their lives. Placemaking shows people just how powerful their collective vision can be. It helps them to re-imagine everyday spaces, and to see anew the potential of parks, downtowns, waterfronts, plazas, neighbourhoods, streets, markets, campuses and public buildings.</a:t>
            </a:r>
          </a:p>
          <a:p>
            <a:r>
              <a:rPr lang="en-GB" sz="1200">
                <a:solidFill>
                  <a:srgbClr val="000000"/>
                </a:solidFill>
                <a:latin typeface="Street Corner"/>
                <a:cs typeface="Street Corner"/>
              </a:rPr>
              <a:t> </a:t>
            </a:r>
          </a:p>
          <a:p>
            <a:r>
              <a:rPr lang="en-GB" sz="1200">
                <a:solidFill>
                  <a:srgbClr val="000000"/>
                </a:solidFill>
                <a:latin typeface="Street Corner"/>
                <a:cs typeface="Street Corner"/>
              </a:rPr>
              <a:t>For more information: http://www.pps.org/</a:t>
            </a:r>
          </a:p>
          <a:p>
            <a:endParaRPr lang="en-GB" sz="1200">
              <a:latin typeface="Street Corner"/>
              <a:cs typeface="Street Corner"/>
            </a:endParaRPr>
          </a:p>
        </p:txBody>
      </p:sp>
      <p:sp>
        <p:nvSpPr>
          <p:cNvPr id="6" name="TextBox 5"/>
          <p:cNvSpPr txBox="1"/>
          <p:nvPr/>
        </p:nvSpPr>
        <p:spPr>
          <a:xfrm>
            <a:off x="3567222" y="3685794"/>
            <a:ext cx="3949930" cy="3785652"/>
          </a:xfrm>
          <a:prstGeom prst="rect">
            <a:avLst/>
          </a:prstGeom>
          <a:noFill/>
        </p:spPr>
        <p:txBody>
          <a:bodyPr wrap="square" rtlCol="0">
            <a:spAutoFit/>
          </a:bodyPr>
          <a:lstStyle/>
          <a:p>
            <a:r>
              <a:rPr lang="en-GB" sz="1200">
                <a:latin typeface="Street Corner" panose="02000400000000000000" pitchFamily="2" charset="0"/>
              </a:rPr>
              <a:t>Project for Public Spaces (PPS) is a non-profit planning, design and educational organisation dedicated to helping people create and sustain public spaces that build stronger communities. Our pioneering Placemaking approach helps citizens transform their public spaces into vital places that highlight local assets, spur rejuvenation and serve common needs.</a:t>
            </a:r>
          </a:p>
          <a:p>
            <a:r>
              <a:rPr lang="en-GB" sz="1200">
                <a:latin typeface="Street Corner" panose="02000400000000000000" pitchFamily="2" charset="0"/>
              </a:rPr>
              <a:t>Placemaking is inspired by some key principles </a:t>
            </a:r>
          </a:p>
          <a:p>
            <a:pPr marL="171450" indent="-171450">
              <a:buFont typeface="Arial" panose="020B0604020202020204" pitchFamily="34" charset="0"/>
              <a:buChar char="•"/>
            </a:pPr>
            <a:r>
              <a:rPr lang="en-GB" sz="1200">
                <a:latin typeface="Street Corner" panose="02000400000000000000" pitchFamily="2" charset="0"/>
              </a:rPr>
              <a:t>The Community Is The Expert</a:t>
            </a:r>
          </a:p>
          <a:p>
            <a:pPr marL="171450" indent="-171450">
              <a:buFont typeface="Arial" panose="020B0604020202020204" pitchFamily="34" charset="0"/>
              <a:buChar char="•"/>
            </a:pPr>
            <a:r>
              <a:rPr lang="en-GB" sz="1200">
                <a:latin typeface="Street Corner" panose="02000400000000000000" pitchFamily="2" charset="0"/>
              </a:rPr>
              <a:t>You Can See a Lot Just By Observing</a:t>
            </a:r>
          </a:p>
          <a:p>
            <a:pPr marL="171450" indent="-171450">
              <a:buFont typeface="Arial" panose="020B0604020202020204" pitchFamily="34" charset="0"/>
              <a:buChar char="•"/>
            </a:pPr>
            <a:r>
              <a:rPr lang="en-GB" sz="1200">
                <a:latin typeface="Street Corner" panose="02000400000000000000" pitchFamily="2" charset="0"/>
              </a:rPr>
              <a:t>Have a Vision</a:t>
            </a:r>
          </a:p>
          <a:p>
            <a:pPr marL="171450" indent="-171450">
              <a:buFont typeface="Arial" panose="020B0604020202020204" pitchFamily="34" charset="0"/>
              <a:buChar char="•"/>
            </a:pPr>
            <a:r>
              <a:rPr lang="en-GB" sz="1200">
                <a:latin typeface="Street Corner" panose="02000400000000000000" pitchFamily="2" charset="0"/>
              </a:rPr>
              <a:t>They Always Say “It Can’t Be Done”</a:t>
            </a:r>
          </a:p>
          <a:p>
            <a:pPr marL="171450" indent="-171450">
              <a:buFont typeface="Arial" panose="020B0604020202020204" pitchFamily="34" charset="0"/>
              <a:buChar char="•"/>
            </a:pPr>
            <a:r>
              <a:rPr lang="en-GB" sz="1200">
                <a:latin typeface="Street Corner" panose="02000400000000000000" pitchFamily="2" charset="0"/>
              </a:rPr>
              <a:t>Money Is Not the Issue</a:t>
            </a:r>
          </a:p>
          <a:p>
            <a:pPr marL="171450" indent="-171450">
              <a:buFont typeface="Arial" panose="020B0604020202020204" pitchFamily="34" charset="0"/>
              <a:buChar char="•"/>
            </a:pPr>
            <a:r>
              <a:rPr lang="en-GB" sz="1200">
                <a:latin typeface="Street Corner" panose="02000400000000000000" pitchFamily="2" charset="0"/>
              </a:rPr>
              <a:t>You Are Never Finished </a:t>
            </a:r>
          </a:p>
          <a:p>
            <a:r>
              <a:rPr lang="en-GB" sz="1200">
                <a:latin typeface="Street Corner" panose="02000400000000000000" pitchFamily="2" charset="0"/>
              </a:rPr>
              <a:t>(see more here  http://www.pps.org/reference/11steps/)</a:t>
            </a:r>
          </a:p>
          <a:p>
            <a:endParaRPr lang="en-GB" sz="1200"/>
          </a:p>
          <a:p>
            <a:r>
              <a:rPr lang="en-GB" sz="1200">
                <a:latin typeface="Street Corner" panose="02000400000000000000" pitchFamily="2" charset="0"/>
              </a:rPr>
              <a:t>	</a:t>
            </a:r>
          </a:p>
          <a:p>
            <a:pPr marL="171450" indent="-171450">
              <a:buFont typeface="Arial" panose="020B0604020202020204" pitchFamily="34" charset="0"/>
              <a:buChar char="•"/>
            </a:pPr>
            <a:endParaRPr lang="en-GB" sz="1200">
              <a:latin typeface="Street Corner" panose="02000400000000000000" pitchFamily="2" charset="0"/>
            </a:endParaRPr>
          </a:p>
        </p:txBody>
      </p:sp>
      <p:sp>
        <p:nvSpPr>
          <p:cNvPr id="7" name="TextBox 6"/>
          <p:cNvSpPr txBox="1"/>
          <p:nvPr/>
        </p:nvSpPr>
        <p:spPr>
          <a:xfrm>
            <a:off x="3609745" y="2808211"/>
            <a:ext cx="2967172" cy="1046440"/>
          </a:xfrm>
          <a:prstGeom prst="rect">
            <a:avLst/>
          </a:prstGeom>
          <a:noFill/>
        </p:spPr>
        <p:txBody>
          <a:bodyPr wrap="square" rtlCol="0">
            <a:spAutoFit/>
          </a:bodyPr>
          <a:lstStyle/>
          <a:p>
            <a:r>
              <a:rPr lang="en-GB" sz="2400">
                <a:solidFill>
                  <a:srgbClr val="660066"/>
                </a:solidFill>
                <a:latin typeface="KG Small Town Southern Girl" panose="02000505000000020004" pitchFamily="2" charset="0"/>
              </a:rPr>
              <a:t>How it works and how is funded?</a:t>
            </a:r>
          </a:p>
          <a:p>
            <a:endParaRPr lang="en-GB"/>
          </a:p>
        </p:txBody>
      </p:sp>
      <p:sp>
        <p:nvSpPr>
          <p:cNvPr id="10" name="TextBox 9"/>
          <p:cNvSpPr txBox="1"/>
          <p:nvPr/>
        </p:nvSpPr>
        <p:spPr>
          <a:xfrm>
            <a:off x="3628644" y="7471445"/>
            <a:ext cx="2948273" cy="677108"/>
          </a:xfrm>
          <a:prstGeom prst="rect">
            <a:avLst/>
          </a:prstGeom>
          <a:noFill/>
        </p:spPr>
        <p:txBody>
          <a:bodyPr wrap="square" rtlCol="0">
            <a:spAutoFit/>
          </a:bodyPr>
          <a:lstStyle/>
          <a:p>
            <a:r>
              <a:rPr lang="en-GB" sz="2400">
                <a:solidFill>
                  <a:srgbClr val="660066"/>
                </a:solidFill>
                <a:latin typeface="KG Small Town Southern Girl" panose="02000505000000020004" pitchFamily="2" charset="0"/>
              </a:rPr>
              <a:t>What does it achieve?</a:t>
            </a:r>
          </a:p>
          <a:p>
            <a:endParaRPr lang="en-GB">
              <a:solidFill>
                <a:srgbClr val="660066"/>
              </a:solidFill>
            </a:endParaRPr>
          </a:p>
        </p:txBody>
      </p:sp>
      <p:sp>
        <p:nvSpPr>
          <p:cNvPr id="8" name="Rectangle 7"/>
          <p:cNvSpPr/>
          <p:nvPr/>
        </p:nvSpPr>
        <p:spPr>
          <a:xfrm>
            <a:off x="3548322" y="8102547"/>
            <a:ext cx="3864884" cy="2232928"/>
          </a:xfrm>
          <a:prstGeom prst="rect">
            <a:avLst/>
          </a:prstGeom>
          <a:solidFill>
            <a:srgbClr val="FFDC6D"/>
          </a:solidFill>
          <a:ln>
            <a:solidFill>
              <a:srgbClr val="FFDC6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p:cNvSpPr txBox="1"/>
          <p:nvPr/>
        </p:nvSpPr>
        <p:spPr>
          <a:xfrm>
            <a:off x="3671167" y="8304144"/>
            <a:ext cx="3742039" cy="1754326"/>
          </a:xfrm>
          <a:prstGeom prst="rect">
            <a:avLst/>
          </a:prstGeom>
          <a:noFill/>
        </p:spPr>
        <p:txBody>
          <a:bodyPr wrap="square" rtlCol="0">
            <a:spAutoFit/>
          </a:bodyPr>
          <a:lstStyle/>
          <a:p>
            <a:r>
              <a:rPr lang="en-GB" sz="1200">
                <a:latin typeface="Street Corner" panose="02000400000000000000" pitchFamily="2" charset="0"/>
              </a:rPr>
              <a:t>PS was founded in 1975 to expand on the work of William (Holly) Whyte, author of </a:t>
            </a:r>
            <a:r>
              <a:rPr lang="en-GB" sz="1200" i="1">
                <a:latin typeface="Street Corner" panose="02000400000000000000" pitchFamily="2" charset="0"/>
              </a:rPr>
              <a:t>The Social Life of Small Urban Spaces</a:t>
            </a:r>
            <a:r>
              <a:rPr lang="en-GB" sz="1200">
                <a:latin typeface="Street Corner" panose="02000400000000000000" pitchFamily="2" charset="0"/>
              </a:rPr>
              <a:t>. It has since completed projects in more than 3000 communities in 43 countries and all 50 U.S. states and are the premier centre for best practices, information and resources on placemaking. More than 900 people worldwide are members of our Placemaking Leadership Council.</a:t>
            </a:r>
            <a:endParaRPr lang="en-GB" sz="1200" b="1">
              <a:latin typeface="Street Corner" panose="02000400000000000000" pitchFamily="2"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7043" y="145527"/>
            <a:ext cx="3251112" cy="2531664"/>
          </a:xfrm>
          <a:prstGeom prst="rect">
            <a:avLst/>
          </a:prstGeom>
        </p:spPr>
      </p:pic>
    </p:spTree>
    <p:extLst>
      <p:ext uri="{BB962C8B-B14F-4D97-AF65-F5344CB8AC3E}">
        <p14:creationId xmlns:p14="http://schemas.microsoft.com/office/powerpoint/2010/main" val="3957188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30" y="1056096"/>
            <a:ext cx="2547957" cy="1205797"/>
          </a:xfrm>
        </p:spPr>
        <p:txBody>
          <a:bodyPr/>
          <a:lstStyle/>
          <a:p>
            <a:r>
              <a:rPr lang="en-GB" sz="3600">
                <a:solidFill>
                  <a:srgbClr val="660066"/>
                </a:solidFill>
                <a:latin typeface="KG Small Town Southern Girl"/>
                <a:cs typeface="KG Small Town Southern Girl"/>
              </a:rPr>
              <a:t>Connect &amp; Do</a:t>
            </a:r>
            <a:br>
              <a:rPr lang="en-GB" sz="3600">
                <a:solidFill>
                  <a:srgbClr val="660066"/>
                </a:solidFill>
                <a:latin typeface="KG Small Town Southern Girl"/>
                <a:cs typeface="KG Small Town Southern Girl"/>
              </a:rPr>
            </a:br>
            <a:br>
              <a:rPr lang="en-GB" sz="2800">
                <a:solidFill>
                  <a:srgbClr val="660066"/>
                </a:solidFill>
                <a:latin typeface="KG Small Town Southern Girl"/>
                <a:cs typeface="KG Small Town Southern Girl"/>
              </a:rPr>
            </a:br>
            <a:r>
              <a:rPr lang="en-GB" sz="2800" b="0">
                <a:solidFill>
                  <a:srgbClr val="660066"/>
                </a:solidFill>
                <a:latin typeface="KG Small Town Southern Girl"/>
                <a:cs typeface="KG Small Town Southern Girl"/>
              </a:rPr>
              <a:t>What is it? And what does it do?</a:t>
            </a:r>
          </a:p>
        </p:txBody>
      </p:sp>
      <p:sp>
        <p:nvSpPr>
          <p:cNvPr id="5" name="Text Placeholder 4"/>
          <p:cNvSpPr>
            <a:spLocks noGrp="1"/>
          </p:cNvSpPr>
          <p:nvPr>
            <p:ph type="body" sz="half" idx="2"/>
          </p:nvPr>
        </p:nvSpPr>
        <p:spPr>
          <a:xfrm>
            <a:off x="141743" y="2288554"/>
            <a:ext cx="3425479" cy="7313498"/>
          </a:xfrm>
        </p:spPr>
        <p:txBody>
          <a:bodyPr>
            <a:noAutofit/>
          </a:bodyPr>
          <a:lstStyle/>
          <a:p>
            <a:r>
              <a:rPr lang="en-GB" sz="1200">
                <a:solidFill>
                  <a:schemeClr val="tx1"/>
                </a:solidFill>
                <a:latin typeface="Street Corner"/>
                <a:cs typeface="Street Corner"/>
              </a:rPr>
              <a:t>Connect &amp; Do helps you build friendships around shared interests in your local area, by making the most of opportunities available near you. </a:t>
            </a:r>
          </a:p>
          <a:p>
            <a:r>
              <a:rPr lang="en-GB" sz="1200">
                <a:solidFill>
                  <a:schemeClr val="tx1"/>
                </a:solidFill>
                <a:latin typeface="Street Corner"/>
                <a:cs typeface="Street Corner"/>
              </a:rPr>
              <a:t>Connect &amp; Do is a social networking site, where you can find groups and events in your local area, join in to create your own profile, meet new people, share ideas, set up your own groups, and help other local people or groups near you. </a:t>
            </a:r>
          </a:p>
          <a:p>
            <a:r>
              <a:rPr lang="en-GB" sz="1200">
                <a:solidFill>
                  <a:schemeClr val="tx1"/>
                </a:solidFill>
                <a:latin typeface="Street Corner"/>
                <a:cs typeface="Street Corner"/>
              </a:rPr>
              <a:t>Connectanddo.org is an online community movement which allows users to get recommendations of courses and activities that they can do based on their interests. It trains volunteer supporters to help people get involved with opportunities that they like the look of, such as football, painting or learning a language, and meet people with similar interests to theirs.</a:t>
            </a:r>
          </a:p>
          <a:p>
            <a:r>
              <a:rPr lang="en-GB" sz="1200">
                <a:solidFill>
                  <a:schemeClr val="tx1"/>
                </a:solidFill>
                <a:latin typeface="Street Corner"/>
                <a:cs typeface="Street Corner"/>
              </a:rPr>
              <a:t>It also has a function which allows people to set personal goals and track their moods and progress. People can also create new groups if one catering for their interests doesn’t already exist.</a:t>
            </a:r>
          </a:p>
          <a:p>
            <a:r>
              <a:rPr lang="en-GB" sz="1200">
                <a:solidFill>
                  <a:schemeClr val="tx1"/>
                </a:solidFill>
                <a:latin typeface="Street Corner"/>
                <a:cs typeface="Street Corner"/>
              </a:rPr>
              <a:t> </a:t>
            </a:r>
          </a:p>
          <a:p>
            <a:r>
              <a:rPr lang="en-GB" sz="1200">
                <a:solidFill>
                  <a:schemeClr val="tx1"/>
                </a:solidFill>
                <a:latin typeface="Street Corner"/>
                <a:cs typeface="Street Corner"/>
              </a:rPr>
              <a:t>To  read more: http://www.connectanddo.org/</a:t>
            </a:r>
          </a:p>
        </p:txBody>
      </p:sp>
      <p:sp>
        <p:nvSpPr>
          <p:cNvPr id="6" name="TextBox 5"/>
          <p:cNvSpPr txBox="1"/>
          <p:nvPr/>
        </p:nvSpPr>
        <p:spPr>
          <a:xfrm>
            <a:off x="3567222" y="4038346"/>
            <a:ext cx="3949930" cy="4708980"/>
          </a:xfrm>
          <a:prstGeom prst="rect">
            <a:avLst/>
          </a:prstGeom>
          <a:noFill/>
        </p:spPr>
        <p:txBody>
          <a:bodyPr wrap="square" rtlCol="0">
            <a:spAutoFit/>
          </a:bodyPr>
          <a:lstStyle/>
          <a:p>
            <a:r>
              <a:rPr lang="en-GB" sz="1200">
                <a:latin typeface="Street Corner" panose="02000400000000000000" pitchFamily="2" charset="0"/>
              </a:rPr>
              <a:t>People with mental health problems and learning disabilities often have low confidence and are socially isolated; and heavy interventions can't always best support them to become more confident and independent. </a:t>
            </a:r>
          </a:p>
          <a:p>
            <a:r>
              <a:rPr lang="en-GB" sz="1200">
                <a:latin typeface="Street Corner" panose="02000400000000000000" pitchFamily="2" charset="0"/>
              </a:rPr>
              <a:t>Certitude, a charity which offers a range of services for people with mental health issues and learning disabilities across London boroughs, recognised that there is a wealth of unused potential within communities. They figured that patients already see enough of mental health services and clinicians, and wanted to develop an initiative that focused on building people’s confidence, reducing social isolation and getting out into the community.</a:t>
            </a:r>
          </a:p>
          <a:p>
            <a:endParaRPr lang="en-GB" sz="1200">
              <a:latin typeface="Street Corner" panose="02000400000000000000" pitchFamily="2" charset="0"/>
            </a:endParaRPr>
          </a:p>
          <a:p>
            <a:r>
              <a:rPr lang="en-GB" sz="1200">
                <a:latin typeface="Street Corner" panose="02000400000000000000" pitchFamily="2" charset="0"/>
              </a:rPr>
              <a:t>Working with the a design agency and with sponsorship from the Lambeth Living Well Collaborative; Certitude’s aims were to design an approach that would make communities more accessible, and could modernise and transform the day services for people with mental health issues and learning disabilities</a:t>
            </a:r>
            <a:r>
              <a:rPr lang="en-GB" sz="1200"/>
              <a:t>.</a:t>
            </a:r>
          </a:p>
          <a:p>
            <a:endParaRPr lang="en-GB" sz="1200"/>
          </a:p>
          <a:p>
            <a:r>
              <a:rPr lang="en-GB" sz="1200">
                <a:latin typeface="Street Corner" panose="02000400000000000000" pitchFamily="2" charset="0"/>
              </a:rPr>
              <a:t>	</a:t>
            </a:r>
          </a:p>
          <a:p>
            <a:pPr marL="171450" indent="-171450">
              <a:buFont typeface="Arial" panose="020B0604020202020204" pitchFamily="34" charset="0"/>
              <a:buChar char="•"/>
            </a:pPr>
            <a:endParaRPr lang="en-GB" sz="1200">
              <a:latin typeface="Street Corner" panose="02000400000000000000" pitchFamily="2" charset="0"/>
            </a:endParaRPr>
          </a:p>
        </p:txBody>
      </p:sp>
      <p:sp>
        <p:nvSpPr>
          <p:cNvPr id="7" name="TextBox 6"/>
          <p:cNvSpPr txBox="1"/>
          <p:nvPr/>
        </p:nvSpPr>
        <p:spPr>
          <a:xfrm>
            <a:off x="3609745" y="2991906"/>
            <a:ext cx="3341928" cy="1046440"/>
          </a:xfrm>
          <a:prstGeom prst="rect">
            <a:avLst/>
          </a:prstGeom>
          <a:noFill/>
        </p:spPr>
        <p:txBody>
          <a:bodyPr wrap="square" rtlCol="0">
            <a:spAutoFit/>
          </a:bodyPr>
          <a:lstStyle/>
          <a:p>
            <a:r>
              <a:rPr lang="en-GB" sz="2400">
                <a:solidFill>
                  <a:srgbClr val="002060"/>
                </a:solidFill>
                <a:latin typeface="KG Small Town Southern Girl" panose="02000505000000020004" pitchFamily="2" charset="0"/>
              </a:rPr>
              <a:t>How it works and how is it funded?</a:t>
            </a:r>
          </a:p>
          <a:p>
            <a:endParaRPr lang="en-GB"/>
          </a:p>
        </p:txBody>
      </p:sp>
      <p:sp>
        <p:nvSpPr>
          <p:cNvPr id="10" name="TextBox 9"/>
          <p:cNvSpPr txBox="1"/>
          <p:nvPr/>
        </p:nvSpPr>
        <p:spPr>
          <a:xfrm>
            <a:off x="3609745" y="8747326"/>
            <a:ext cx="2948273" cy="830997"/>
          </a:xfrm>
          <a:prstGeom prst="rect">
            <a:avLst/>
          </a:prstGeom>
          <a:noFill/>
        </p:spPr>
        <p:txBody>
          <a:bodyPr wrap="square" rtlCol="0">
            <a:spAutoFit/>
          </a:bodyPr>
          <a:lstStyle/>
          <a:p>
            <a:r>
              <a:rPr lang="en-GB" sz="2400">
                <a:solidFill>
                  <a:srgbClr val="660066"/>
                </a:solidFill>
                <a:latin typeface="KG Small Town Southern Girl" panose="02000505000000020004" pitchFamily="2" charset="0"/>
              </a:rPr>
              <a:t>What does it achieve?</a:t>
            </a:r>
          </a:p>
          <a:p>
            <a:endParaRPr lang="en-GB" sz="2400">
              <a:solidFill>
                <a:srgbClr val="660066"/>
              </a:solidFill>
            </a:endParaRPr>
          </a:p>
        </p:txBody>
      </p:sp>
      <p:sp>
        <p:nvSpPr>
          <p:cNvPr id="8" name="Rectangle 7"/>
          <p:cNvSpPr/>
          <p:nvPr/>
        </p:nvSpPr>
        <p:spPr>
          <a:xfrm>
            <a:off x="3609745" y="9276741"/>
            <a:ext cx="3864884" cy="857070"/>
          </a:xfrm>
          <a:prstGeom prst="rect">
            <a:avLst/>
          </a:prstGeom>
          <a:solidFill>
            <a:srgbClr val="FFDC6D"/>
          </a:solidFill>
          <a:ln>
            <a:solidFill>
              <a:srgbClr val="FFDC6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p:cNvSpPr txBox="1"/>
          <p:nvPr/>
        </p:nvSpPr>
        <p:spPr>
          <a:xfrm>
            <a:off x="3694103" y="9310988"/>
            <a:ext cx="3742039" cy="830997"/>
          </a:xfrm>
          <a:prstGeom prst="rect">
            <a:avLst/>
          </a:prstGeom>
          <a:noFill/>
        </p:spPr>
        <p:txBody>
          <a:bodyPr wrap="square" rtlCol="0">
            <a:spAutoFit/>
          </a:bodyPr>
          <a:lstStyle/>
          <a:p>
            <a:r>
              <a:rPr lang="en-GB" sz="1200">
                <a:latin typeface="Street Corner" panose="02000400000000000000" pitchFamily="2" charset="0"/>
              </a:rPr>
              <a:t>The aim of the club is to build a supportive community movement which helps people with low confidence to get more involved in the things they love doing.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9745" y="71438"/>
            <a:ext cx="3607382" cy="2920468"/>
          </a:xfrm>
          <a:prstGeom prst="rect">
            <a:avLst/>
          </a:prstGeom>
        </p:spPr>
      </p:pic>
    </p:spTree>
    <p:extLst>
      <p:ext uri="{BB962C8B-B14F-4D97-AF65-F5344CB8AC3E}">
        <p14:creationId xmlns:p14="http://schemas.microsoft.com/office/powerpoint/2010/main" val="1094975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30" y="1007207"/>
            <a:ext cx="3259534" cy="1205797"/>
          </a:xfrm>
        </p:spPr>
        <p:txBody>
          <a:bodyPr/>
          <a:lstStyle/>
          <a:p>
            <a:r>
              <a:rPr lang="en-GB" sz="3600">
                <a:solidFill>
                  <a:srgbClr val="660066"/>
                </a:solidFill>
                <a:latin typeface="KG Small Town Southern Girl"/>
                <a:cs typeface="KG Small Town Southern Girl"/>
              </a:rPr>
              <a:t>Community Coin</a:t>
            </a:r>
            <a:br>
              <a:rPr lang="en-GB" sz="3600">
                <a:solidFill>
                  <a:srgbClr val="660066"/>
                </a:solidFill>
                <a:latin typeface="KG Small Town Southern Girl"/>
                <a:cs typeface="KG Small Town Southern Girl"/>
              </a:rPr>
            </a:br>
            <a:br>
              <a:rPr lang="en-GB" sz="2800">
                <a:solidFill>
                  <a:srgbClr val="660066"/>
                </a:solidFill>
                <a:latin typeface="KG Small Town Southern Girl"/>
                <a:cs typeface="KG Small Town Southern Girl"/>
              </a:rPr>
            </a:br>
            <a:r>
              <a:rPr lang="en-GB" sz="2800" b="0">
                <a:solidFill>
                  <a:srgbClr val="660066"/>
                </a:solidFill>
                <a:latin typeface="KG Small Town Southern Girl"/>
                <a:cs typeface="KG Small Town Southern Girl"/>
              </a:rPr>
              <a:t>What is it? And what does it do?</a:t>
            </a:r>
          </a:p>
        </p:txBody>
      </p:sp>
      <p:sp>
        <p:nvSpPr>
          <p:cNvPr id="5" name="Text Placeholder 4"/>
          <p:cNvSpPr>
            <a:spLocks noGrp="1"/>
          </p:cNvSpPr>
          <p:nvPr>
            <p:ph type="body" sz="half" idx="2"/>
          </p:nvPr>
        </p:nvSpPr>
        <p:spPr>
          <a:xfrm>
            <a:off x="97930" y="2369794"/>
            <a:ext cx="3425479" cy="7313498"/>
          </a:xfrm>
        </p:spPr>
        <p:txBody>
          <a:bodyPr>
            <a:noAutofit/>
          </a:bodyPr>
          <a:lstStyle/>
          <a:p>
            <a:r>
              <a:rPr lang="en-GB" sz="1200">
                <a:solidFill>
                  <a:schemeClr val="tx1"/>
                </a:solidFill>
                <a:latin typeface="Street Corner"/>
                <a:cs typeface="Street Corner"/>
              </a:rPr>
              <a:t>What can we do to reward people for creating value and providing needed services in their communities, even if the people they help cannot pay them in institutionally-approved currencies? How can we unleash latent work and human potential to solve the biggest unaddressed issues facing our communities worldwide? How can we empower individuals with plenty of value and creativity to add, but who have been failed by traditional market arrangements? </a:t>
            </a:r>
          </a:p>
          <a:p>
            <a:r>
              <a:rPr lang="en-GB" sz="1200">
                <a:solidFill>
                  <a:schemeClr val="tx1"/>
                </a:solidFill>
                <a:latin typeface="Street Corner"/>
                <a:cs typeface="Street Corner"/>
              </a:rPr>
              <a:t>Community Coin benefits those who are willing and able to work, create, and serve others, but who individually or as a community, do not have adequate access to currency supplied by financial institutions, or the resources that this institutional currency provides. </a:t>
            </a:r>
          </a:p>
          <a:p>
            <a:r>
              <a:rPr lang="en-GB" sz="1200">
                <a:solidFill>
                  <a:schemeClr val="tx1"/>
                </a:solidFill>
                <a:latin typeface="Street Corner"/>
                <a:cs typeface="Street Corner"/>
              </a:rPr>
              <a:t>This idea empowers communities to reward work, service, and creation of value without reliance on external institutions. The latent and unrealised work and value-creation capacity of communities due to the inability of actors within the community to pay for work or value-creation with institutional currency is immense. By empowering the community to reward work and value creation independently, that latent potential can be unleashed to improve the community.  </a:t>
            </a:r>
          </a:p>
          <a:p>
            <a:r>
              <a:rPr lang="en-GB" sz="1200">
                <a:solidFill>
                  <a:schemeClr val="tx1"/>
                </a:solidFill>
                <a:latin typeface="Street Corner"/>
                <a:cs typeface="Street Corner"/>
              </a:rPr>
              <a:t>To  read more: https://challenges.openideo.com/challenge/financial-empowerment-challenge/top-ideas/value-creation-and-service-economy-with-reputation-as-currency</a:t>
            </a:r>
          </a:p>
        </p:txBody>
      </p:sp>
      <p:sp>
        <p:nvSpPr>
          <p:cNvPr id="6" name="TextBox 5"/>
          <p:cNvSpPr txBox="1"/>
          <p:nvPr/>
        </p:nvSpPr>
        <p:spPr>
          <a:xfrm>
            <a:off x="3524699" y="4335675"/>
            <a:ext cx="3949930" cy="4708980"/>
          </a:xfrm>
          <a:prstGeom prst="rect">
            <a:avLst/>
          </a:prstGeom>
          <a:noFill/>
        </p:spPr>
        <p:txBody>
          <a:bodyPr wrap="square" rtlCol="0">
            <a:spAutoFit/>
          </a:bodyPr>
          <a:lstStyle/>
          <a:p>
            <a:r>
              <a:rPr lang="en-GB" sz="1200">
                <a:latin typeface="Street Corner" panose="02000400000000000000" pitchFamily="2" charset="0"/>
              </a:rPr>
              <a:t>This idea is based on providing an online and mobile app platform (for smartphones as well as basic SMS cell phones) to recognize and reward the work or services provided by others, and allow these rewards to be meaningful for the exchange of goods and services between individuals. Currency can be created, distributed, and managed in several ways:</a:t>
            </a:r>
          </a:p>
          <a:p>
            <a:r>
              <a:rPr lang="en-GB" sz="1200">
                <a:latin typeface="Street Corner" panose="02000400000000000000" pitchFamily="2" charset="0"/>
              </a:rPr>
              <a:t>1. People can earn credits from each other via a mutual credit system, which can be exchanged for goods and services indirectly, or they can earn unlimited points, which can be exchanged for virtual goods (such as badges and online currencies, much like video game points). This subtle difference allows greater variety of value-creation to be rewarded and encourages initiative.</a:t>
            </a:r>
          </a:p>
          <a:p>
            <a:r>
              <a:rPr lang="en-GB" sz="1200">
                <a:latin typeface="Street Corner" panose="02000400000000000000" pitchFamily="2" charset="0"/>
              </a:rPr>
              <a:t>2. Any person can submit a need that others can respond to. By helping to meet the need, the person gets credits for their work. </a:t>
            </a:r>
          </a:p>
          <a:p>
            <a:r>
              <a:rPr lang="en-GB" sz="1200">
                <a:latin typeface="Street Corner" panose="02000400000000000000" pitchFamily="2" charset="0"/>
              </a:rPr>
              <a:t>3. Any person can propose service or work, and others can accept the service or work, and once complete, validate their service, thereby creating credits for the worker.</a:t>
            </a:r>
          </a:p>
          <a:p>
            <a:endParaRPr lang="en-GB" sz="1200" b="1"/>
          </a:p>
          <a:p>
            <a:r>
              <a:rPr lang="en-GB" sz="1200">
                <a:latin typeface="Street Corner" panose="02000400000000000000" pitchFamily="2" charset="0"/>
              </a:rPr>
              <a:t>	</a:t>
            </a:r>
          </a:p>
          <a:p>
            <a:pPr marL="171450" indent="-171450">
              <a:buFont typeface="Arial" panose="020B0604020202020204" pitchFamily="34" charset="0"/>
              <a:buChar char="•"/>
            </a:pPr>
            <a:endParaRPr lang="en-GB" sz="1200">
              <a:latin typeface="Street Corner" panose="02000400000000000000" pitchFamily="2" charset="0"/>
            </a:endParaRPr>
          </a:p>
        </p:txBody>
      </p:sp>
      <p:sp>
        <p:nvSpPr>
          <p:cNvPr id="7" name="TextBox 6"/>
          <p:cNvSpPr txBox="1"/>
          <p:nvPr/>
        </p:nvSpPr>
        <p:spPr>
          <a:xfrm>
            <a:off x="3609745" y="3525754"/>
            <a:ext cx="3535628" cy="1200328"/>
          </a:xfrm>
          <a:prstGeom prst="rect">
            <a:avLst/>
          </a:prstGeom>
          <a:noFill/>
        </p:spPr>
        <p:txBody>
          <a:bodyPr wrap="square" rtlCol="0">
            <a:spAutoFit/>
          </a:bodyPr>
          <a:lstStyle/>
          <a:p>
            <a:r>
              <a:rPr lang="en-GB" sz="2400">
                <a:solidFill>
                  <a:srgbClr val="660066"/>
                </a:solidFill>
                <a:latin typeface="KG Small Town Southern Girl" panose="02000505000000020004" pitchFamily="2" charset="0"/>
              </a:rPr>
              <a:t>How it works and how is it funded?</a:t>
            </a:r>
          </a:p>
          <a:p>
            <a:endParaRPr lang="en-GB" sz="2400">
              <a:solidFill>
                <a:srgbClr val="660066"/>
              </a:solidFill>
            </a:endParaRPr>
          </a:p>
        </p:txBody>
      </p:sp>
      <p:sp>
        <p:nvSpPr>
          <p:cNvPr id="10" name="TextBox 9"/>
          <p:cNvSpPr txBox="1"/>
          <p:nvPr/>
        </p:nvSpPr>
        <p:spPr>
          <a:xfrm>
            <a:off x="3609745" y="8438259"/>
            <a:ext cx="2948273" cy="677108"/>
          </a:xfrm>
          <a:prstGeom prst="rect">
            <a:avLst/>
          </a:prstGeom>
          <a:noFill/>
        </p:spPr>
        <p:txBody>
          <a:bodyPr wrap="square" rtlCol="0">
            <a:spAutoFit/>
          </a:bodyPr>
          <a:lstStyle/>
          <a:p>
            <a:r>
              <a:rPr lang="en-GB" sz="2400">
                <a:solidFill>
                  <a:srgbClr val="660066"/>
                </a:solidFill>
                <a:latin typeface="KG Small Town Southern Girl" panose="02000505000000020004" pitchFamily="2" charset="0"/>
              </a:rPr>
              <a:t>What does it achieve?</a:t>
            </a:r>
          </a:p>
          <a:p>
            <a:endParaRPr lang="en-GB"/>
          </a:p>
        </p:txBody>
      </p:sp>
      <p:sp>
        <p:nvSpPr>
          <p:cNvPr id="8" name="Rectangle 7"/>
          <p:cNvSpPr/>
          <p:nvPr/>
        </p:nvSpPr>
        <p:spPr>
          <a:xfrm>
            <a:off x="3609745" y="9044655"/>
            <a:ext cx="3864884" cy="1550232"/>
          </a:xfrm>
          <a:prstGeom prst="rect">
            <a:avLst/>
          </a:prstGeom>
          <a:solidFill>
            <a:srgbClr val="FFDC6D"/>
          </a:solidFill>
          <a:ln>
            <a:solidFill>
              <a:srgbClr val="FFDC6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p:cNvSpPr txBox="1"/>
          <p:nvPr/>
        </p:nvSpPr>
        <p:spPr>
          <a:xfrm>
            <a:off x="3671167" y="9044655"/>
            <a:ext cx="3742039" cy="1384995"/>
          </a:xfrm>
          <a:prstGeom prst="rect">
            <a:avLst/>
          </a:prstGeom>
          <a:noFill/>
        </p:spPr>
        <p:txBody>
          <a:bodyPr wrap="square" rtlCol="0">
            <a:spAutoFit/>
          </a:bodyPr>
          <a:lstStyle/>
          <a:p>
            <a:r>
              <a:rPr lang="en-GB" sz="1200">
                <a:latin typeface="Street Corner" panose="02000400000000000000" pitchFamily="2" charset="0"/>
              </a:rPr>
              <a:t>By formalizing and legitimising (in economic terms) the independent exchange of value-creation, and giving every person the opportunity every day to initiate value creation (by allocating potential credits instead or reallocating currency), work or service that is otherwise not included in the formal economy now gets recognised and rewarded.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1167" y="40777"/>
            <a:ext cx="3742039" cy="3066621"/>
          </a:xfrm>
          <a:prstGeom prst="rect">
            <a:avLst/>
          </a:prstGeom>
        </p:spPr>
      </p:pic>
    </p:spTree>
    <p:extLst>
      <p:ext uri="{BB962C8B-B14F-4D97-AF65-F5344CB8AC3E}">
        <p14:creationId xmlns:p14="http://schemas.microsoft.com/office/powerpoint/2010/main" val="523024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30" y="1301501"/>
            <a:ext cx="3469292" cy="1205797"/>
          </a:xfrm>
        </p:spPr>
        <p:txBody>
          <a:bodyPr/>
          <a:lstStyle/>
          <a:p>
            <a:r>
              <a:rPr lang="en-GB" sz="3600">
                <a:solidFill>
                  <a:srgbClr val="660066"/>
                </a:solidFill>
                <a:latin typeface="KG Small Town Southern Girl"/>
                <a:cs typeface="KG Small Town Southern Girl"/>
              </a:rPr>
              <a:t>C2 Connecting Communities</a:t>
            </a:r>
            <a:br>
              <a:rPr lang="en-GB" sz="3600">
                <a:solidFill>
                  <a:srgbClr val="660066"/>
                </a:solidFill>
                <a:latin typeface="KG Small Town Southern Girl"/>
                <a:cs typeface="KG Small Town Southern Girl"/>
              </a:rPr>
            </a:br>
            <a:br>
              <a:rPr lang="en-GB" sz="2800">
                <a:solidFill>
                  <a:srgbClr val="660066"/>
                </a:solidFill>
                <a:latin typeface="KG Small Town Southern Girl"/>
                <a:cs typeface="KG Small Town Southern Girl"/>
              </a:rPr>
            </a:br>
            <a:r>
              <a:rPr lang="en-GB" sz="2800" b="0">
                <a:solidFill>
                  <a:srgbClr val="660066"/>
                </a:solidFill>
                <a:latin typeface="KG Small Town Southern Girl"/>
                <a:cs typeface="KG Small Town Southern Girl"/>
              </a:rPr>
              <a:t>What is it? And what does it do?</a:t>
            </a:r>
          </a:p>
        </p:txBody>
      </p:sp>
      <p:sp>
        <p:nvSpPr>
          <p:cNvPr id="5" name="Text Placeholder 4"/>
          <p:cNvSpPr>
            <a:spLocks noGrp="1"/>
          </p:cNvSpPr>
          <p:nvPr>
            <p:ph type="body" sz="half" idx="2"/>
          </p:nvPr>
        </p:nvSpPr>
        <p:spPr>
          <a:xfrm>
            <a:off x="141743" y="2362349"/>
            <a:ext cx="3425479" cy="7313498"/>
          </a:xfrm>
        </p:spPr>
        <p:txBody>
          <a:bodyPr>
            <a:noAutofit/>
          </a:bodyPr>
          <a:lstStyle/>
          <a:p>
            <a:r>
              <a:rPr lang="en-GB" sz="1200">
                <a:solidFill>
                  <a:schemeClr val="tx1"/>
                </a:solidFill>
                <a:latin typeface="Street Corner"/>
                <a:cs typeface="Street Corner"/>
              </a:rPr>
              <a:t>C2 originated from the work of two health visitors, Hazel Stuteley, C2 founder, and Philip Trenoweth, on the Beacon estate in Falmouth in the 1990s.</a:t>
            </a:r>
          </a:p>
          <a:p>
            <a:r>
              <a:rPr lang="en-GB" sz="1200">
                <a:solidFill>
                  <a:schemeClr val="tx1"/>
                </a:solidFill>
                <a:latin typeface="Street Corner"/>
                <a:cs typeface="Street Corner"/>
              </a:rPr>
              <a:t>As a response to coping with an impossibly demanding case-load they introduced a community-led intervention that reversed the decline of a heavily stigmatized estate of 6000 people. The Beacon project became a national flagship for resident-led community renewal and health improvement.</a:t>
            </a:r>
          </a:p>
          <a:p>
            <a:r>
              <a:rPr lang="en-GB" sz="1200">
                <a:solidFill>
                  <a:schemeClr val="tx1"/>
                </a:solidFill>
                <a:latin typeface="Street Corner"/>
                <a:cs typeface="Street Corner"/>
              </a:rPr>
              <a:t>The method used was consolidated in a further intervention in 2004, formulated into a replicable framework of 7 practical steps, following two years’ further analysis by researchers from the Health Complexity Group at the University of Exeter Medical School.</a:t>
            </a:r>
          </a:p>
          <a:p>
            <a:r>
              <a:rPr lang="en-GB" sz="1200">
                <a:solidFill>
                  <a:schemeClr val="tx1"/>
                </a:solidFill>
                <a:latin typeface="Street Corner"/>
                <a:cs typeface="Street Corner"/>
              </a:rPr>
              <a:t>Described as community health creation*, C2 works by releasing the latent strengths of residents and service providers, to work together as equals to jointly problem solve &amp; improve local conditions. This is highly cost effective and leads to lasting community resilience &amp; self-organisation.</a:t>
            </a:r>
          </a:p>
          <a:p>
            <a:r>
              <a:rPr lang="en-GB" sz="1200">
                <a:solidFill>
                  <a:schemeClr val="tx1"/>
                </a:solidFill>
                <a:latin typeface="Street Corner"/>
                <a:cs typeface="Street Corner"/>
              </a:rPr>
              <a:t>*</a:t>
            </a:r>
            <a:r>
              <a:rPr lang="en-GB" sz="1200" i="1">
                <a:solidFill>
                  <a:schemeClr val="tx1"/>
                </a:solidFill>
                <a:latin typeface="Street Corner"/>
                <a:cs typeface="Street Corner"/>
              </a:rPr>
              <a:t>Health creation is the enhancement in health &amp; wellbeing that occurs when individuals &amp; communities achieve a sense of mastery &amp; control over their own lives &amp; immediate environment”. </a:t>
            </a:r>
            <a:endParaRPr lang="en-GB" sz="1200">
              <a:solidFill>
                <a:schemeClr val="tx1"/>
              </a:solidFill>
              <a:latin typeface="Street Corner"/>
              <a:cs typeface="Street Corner"/>
            </a:endParaRPr>
          </a:p>
          <a:p>
            <a:r>
              <a:rPr lang="en-GB" sz="1200">
                <a:solidFill>
                  <a:schemeClr val="tx1"/>
                </a:solidFill>
                <a:latin typeface="Street Corner"/>
                <a:cs typeface="Street Corner"/>
              </a:rPr>
              <a:t>To  read more: http://www.c2connectingcommunities.co.uk/ </a:t>
            </a:r>
          </a:p>
        </p:txBody>
      </p:sp>
      <p:sp>
        <p:nvSpPr>
          <p:cNvPr id="6" name="TextBox 5"/>
          <p:cNvSpPr txBox="1"/>
          <p:nvPr/>
        </p:nvSpPr>
        <p:spPr>
          <a:xfrm>
            <a:off x="3567222" y="3605852"/>
            <a:ext cx="3949930" cy="5262979"/>
          </a:xfrm>
          <a:prstGeom prst="rect">
            <a:avLst/>
          </a:prstGeom>
          <a:noFill/>
        </p:spPr>
        <p:txBody>
          <a:bodyPr wrap="square" rtlCol="0">
            <a:spAutoFit/>
          </a:bodyPr>
          <a:lstStyle/>
          <a:p>
            <a:r>
              <a:rPr lang="en-GB" sz="1200">
                <a:latin typeface="Street Corner" panose="02000400000000000000" pitchFamily="2" charset="0"/>
              </a:rPr>
              <a:t>The C2 model has 7 steps: </a:t>
            </a:r>
          </a:p>
          <a:p>
            <a:r>
              <a:rPr lang="en-GB" sz="1200" b="1">
                <a:latin typeface="Street Corner" panose="02000400000000000000" pitchFamily="2" charset="0"/>
              </a:rPr>
              <a:t>Step 1</a:t>
            </a:r>
            <a:r>
              <a:rPr lang="en-GB" sz="1200">
                <a:latin typeface="Street Corner" panose="02000400000000000000" pitchFamily="2" charset="0"/>
              </a:rPr>
              <a:t> Establish Strategic Steering Group (SSG); Key residents assist in assessment of baseline community connectivity, hope &amp; aspiration </a:t>
            </a:r>
          </a:p>
          <a:p>
            <a:r>
              <a:rPr lang="en-GB" sz="1200" b="1">
                <a:latin typeface="Street Corner" panose="02000400000000000000" pitchFamily="2" charset="0"/>
              </a:rPr>
              <a:t>Step 2 </a:t>
            </a:r>
            <a:r>
              <a:rPr lang="en-GB" sz="1200">
                <a:latin typeface="Street Corner" panose="02000400000000000000" pitchFamily="2" charset="0"/>
              </a:rPr>
              <a:t>Establish</a:t>
            </a:r>
            <a:r>
              <a:rPr lang="en-GB" sz="1200" b="1">
                <a:latin typeface="Street Corner" panose="02000400000000000000" pitchFamily="2" charset="0"/>
              </a:rPr>
              <a:t> </a:t>
            </a:r>
            <a:r>
              <a:rPr lang="en-GB" sz="1200">
                <a:latin typeface="Street Corner" panose="02000400000000000000" pitchFamily="2" charset="0"/>
              </a:rPr>
              <a:t>Partnership Steering Group (PSG) of front-line service providers and key residents with common interest in improving the neighbourhood; Identify 6-8 members to attend C2 Introductory Learning Programme</a:t>
            </a:r>
          </a:p>
          <a:p>
            <a:r>
              <a:rPr lang="en-GB" sz="1200" b="1">
                <a:latin typeface="Street Corner" panose="02000400000000000000" pitchFamily="2" charset="0"/>
              </a:rPr>
              <a:t>Step 3 </a:t>
            </a:r>
            <a:r>
              <a:rPr lang="en-GB" sz="1200">
                <a:latin typeface="Street Corner" panose="02000400000000000000" pitchFamily="2" charset="0"/>
              </a:rPr>
              <a:t>Host Listening Event to identify and prioritise neighbourhood health &amp; well-being issues; ‘People and services’ commit to jointly tackle issues</a:t>
            </a:r>
          </a:p>
          <a:p>
            <a:r>
              <a:rPr lang="en-GB" sz="1200" b="1">
                <a:latin typeface="Street Corner" panose="02000400000000000000" pitchFamily="2" charset="0"/>
              </a:rPr>
              <a:t>Step 4</a:t>
            </a:r>
            <a:r>
              <a:rPr lang="en-GB" sz="1200">
                <a:latin typeface="Street Corner" panose="02000400000000000000" pitchFamily="2" charset="0"/>
              </a:rPr>
              <a:t> Open clear communication channels to the wider community via e.g. newsletter and neighbourhood ‘walkabouts’; Exchange information with other local community groups/strategic organisations; Identify ‘2nd wave’ of 6-8 new learners to C2 Experiential Learning Programme</a:t>
            </a:r>
          </a:p>
          <a:p>
            <a:r>
              <a:rPr lang="en-GB" sz="1200">
                <a:latin typeface="Street Corner" panose="02000400000000000000" pitchFamily="2" charset="0"/>
              </a:rPr>
              <a:t>S</a:t>
            </a:r>
            <a:r>
              <a:rPr lang="en-GB" sz="1200" b="1">
                <a:latin typeface="Street Corner" panose="02000400000000000000" pitchFamily="2" charset="0"/>
              </a:rPr>
              <a:t>tep 5</a:t>
            </a:r>
            <a:r>
              <a:rPr lang="en-GB" sz="1200">
                <a:latin typeface="Street Corner" panose="02000400000000000000" pitchFamily="2" charset="0"/>
              </a:rPr>
              <a:t> Monthly PSG meetings celebrate the ‘wins’ to increase community confidence, volunteering and momentum towards change </a:t>
            </a:r>
            <a:r>
              <a:rPr lang="en-GB" sz="1200" b="1">
                <a:latin typeface="Street Corner" panose="02000400000000000000" pitchFamily="2" charset="0"/>
              </a:rPr>
              <a:t>Steps 6 and 7 </a:t>
            </a:r>
            <a:r>
              <a:rPr lang="en-GB" sz="1200">
                <a:latin typeface="Street Corner" panose="02000400000000000000" pitchFamily="2" charset="0"/>
              </a:rPr>
              <a:t>are about increasing community trust, co-operation, co-production and local problem solving to the point where key resident/s are employed and funded to co-ordinate activities.</a:t>
            </a:r>
          </a:p>
          <a:p>
            <a:endParaRPr lang="en-GB" sz="1200">
              <a:latin typeface="Street Corner" panose="02000400000000000000" pitchFamily="2" charset="0"/>
            </a:endParaRPr>
          </a:p>
          <a:p>
            <a:r>
              <a:rPr lang="en-GB" sz="1200">
                <a:latin typeface="Street Corner" panose="02000400000000000000" pitchFamily="2" charset="0"/>
              </a:rPr>
              <a:t>In 2011 the NHS Institute for Innovation and Improvement sponsored C2. </a:t>
            </a:r>
          </a:p>
        </p:txBody>
      </p:sp>
      <p:sp>
        <p:nvSpPr>
          <p:cNvPr id="7" name="TextBox 6"/>
          <p:cNvSpPr txBox="1"/>
          <p:nvPr/>
        </p:nvSpPr>
        <p:spPr>
          <a:xfrm>
            <a:off x="3671166" y="2785348"/>
            <a:ext cx="3742040" cy="830997"/>
          </a:xfrm>
          <a:prstGeom prst="rect">
            <a:avLst/>
          </a:prstGeom>
          <a:noFill/>
        </p:spPr>
        <p:txBody>
          <a:bodyPr wrap="square" rtlCol="0">
            <a:spAutoFit/>
          </a:bodyPr>
          <a:lstStyle/>
          <a:p>
            <a:r>
              <a:rPr lang="en-GB" sz="2400">
                <a:solidFill>
                  <a:srgbClr val="660066"/>
                </a:solidFill>
                <a:latin typeface="KG Small Town Southern Girl" panose="02000505000000020004" pitchFamily="2" charset="0"/>
              </a:rPr>
              <a:t>How it works and how is funded?</a:t>
            </a:r>
          </a:p>
        </p:txBody>
      </p:sp>
      <p:sp>
        <p:nvSpPr>
          <p:cNvPr id="10" name="TextBox 9"/>
          <p:cNvSpPr txBox="1"/>
          <p:nvPr/>
        </p:nvSpPr>
        <p:spPr>
          <a:xfrm>
            <a:off x="3609744" y="8904300"/>
            <a:ext cx="2948273" cy="461665"/>
          </a:xfrm>
          <a:prstGeom prst="rect">
            <a:avLst/>
          </a:prstGeom>
          <a:noFill/>
        </p:spPr>
        <p:txBody>
          <a:bodyPr wrap="square" rtlCol="0">
            <a:spAutoFit/>
          </a:bodyPr>
          <a:lstStyle/>
          <a:p>
            <a:r>
              <a:rPr lang="en-GB" sz="2400">
                <a:solidFill>
                  <a:srgbClr val="660066"/>
                </a:solidFill>
                <a:latin typeface="KG Small Town Southern Girl" panose="02000505000000020004" pitchFamily="2" charset="0"/>
              </a:rPr>
              <a:t>What does it achieve?</a:t>
            </a:r>
          </a:p>
        </p:txBody>
      </p:sp>
      <p:sp>
        <p:nvSpPr>
          <p:cNvPr id="8" name="Rectangle 7"/>
          <p:cNvSpPr/>
          <p:nvPr/>
        </p:nvSpPr>
        <p:spPr>
          <a:xfrm>
            <a:off x="3609745" y="9350575"/>
            <a:ext cx="3864884" cy="1244311"/>
          </a:xfrm>
          <a:prstGeom prst="rect">
            <a:avLst/>
          </a:prstGeom>
          <a:solidFill>
            <a:srgbClr val="FFDC6D"/>
          </a:solidFill>
          <a:ln>
            <a:solidFill>
              <a:srgbClr val="FFDC6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p:cNvSpPr txBox="1"/>
          <p:nvPr/>
        </p:nvSpPr>
        <p:spPr>
          <a:xfrm>
            <a:off x="3671167" y="9350789"/>
            <a:ext cx="3742039" cy="1200329"/>
          </a:xfrm>
          <a:prstGeom prst="rect">
            <a:avLst/>
          </a:prstGeom>
          <a:noFill/>
        </p:spPr>
        <p:txBody>
          <a:bodyPr wrap="square" rtlCol="0">
            <a:spAutoFit/>
          </a:bodyPr>
          <a:lstStyle/>
          <a:p>
            <a:r>
              <a:rPr lang="en-GB" sz="1200">
                <a:latin typeface="Street Corner" panose="02000400000000000000" pitchFamily="2" charset="0"/>
              </a:rPr>
              <a:t>Measurable outcomes and evidence of visible transformational change: new play spaces, improved residents’ gardens and reduction in anti social behaviours, all leading to measurable health improvement and parallel gains for other public services.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1167" y="145527"/>
            <a:ext cx="3676963" cy="2639821"/>
          </a:xfrm>
          <a:prstGeom prst="rect">
            <a:avLst/>
          </a:prstGeom>
        </p:spPr>
      </p:pic>
    </p:spTree>
    <p:extLst>
      <p:ext uri="{BB962C8B-B14F-4D97-AF65-F5344CB8AC3E}">
        <p14:creationId xmlns:p14="http://schemas.microsoft.com/office/powerpoint/2010/main" val="34738430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31" y="1202427"/>
            <a:ext cx="4252768" cy="893316"/>
          </a:xfrm>
        </p:spPr>
        <p:txBody>
          <a:bodyPr>
            <a:normAutofit fontScale="90000"/>
          </a:bodyPr>
          <a:lstStyle/>
          <a:p>
            <a:r>
              <a:rPr lang="en-GB" sz="4000">
                <a:solidFill>
                  <a:srgbClr val="660066"/>
                </a:solidFill>
                <a:latin typeface="KG Small Town Southern Girl"/>
                <a:cs typeface="KG Small Town Southern Girl"/>
              </a:rPr>
              <a:t>Health as a social Movement </a:t>
            </a:r>
            <a:br>
              <a:rPr lang="en-GB">
                <a:solidFill>
                  <a:srgbClr val="660066"/>
                </a:solidFill>
                <a:latin typeface="KG Small Town Southern Girl"/>
                <a:cs typeface="KG Small Town Southern Girl"/>
              </a:rPr>
            </a:br>
            <a:r>
              <a:rPr lang="en-GB" sz="3100" b="0">
                <a:solidFill>
                  <a:srgbClr val="660066"/>
                </a:solidFill>
                <a:latin typeface="KG Small Town Southern Girl"/>
                <a:cs typeface="KG Small Town Southern Girl"/>
              </a:rPr>
              <a:t>What is it? And what does it do?</a:t>
            </a:r>
          </a:p>
        </p:txBody>
      </p:sp>
      <p:sp>
        <p:nvSpPr>
          <p:cNvPr id="5" name="Text Placeholder 4"/>
          <p:cNvSpPr>
            <a:spLocks noGrp="1"/>
          </p:cNvSpPr>
          <p:nvPr>
            <p:ph type="body" sz="half" idx="2"/>
          </p:nvPr>
        </p:nvSpPr>
        <p:spPr>
          <a:xfrm>
            <a:off x="141743" y="1864567"/>
            <a:ext cx="3624644" cy="7313498"/>
          </a:xfrm>
        </p:spPr>
        <p:txBody>
          <a:bodyPr>
            <a:noAutofit/>
          </a:bodyPr>
          <a:lstStyle/>
          <a:p>
            <a:r>
              <a:rPr lang="en-GB" sz="1200">
                <a:solidFill>
                  <a:schemeClr val="tx1"/>
                </a:solidFill>
                <a:latin typeface="Street Corner"/>
                <a:cs typeface="Street Corner"/>
              </a:rPr>
              <a:t>Health as a Social Movement is a new three year programme, to support social movements in health and care. Dramatic social change has been driven time and again by groups of ‘thoughtful, committed citizens’ coming together to change the world. People have come together to fight for rights, solve problems, shift how people think, support each other and demand what they need throughout history. It is important that we remember, indeed honour, the movements that have preceded us. </a:t>
            </a:r>
          </a:p>
          <a:p>
            <a:r>
              <a:rPr lang="en-GB" sz="1200">
                <a:solidFill>
                  <a:schemeClr val="tx1"/>
                </a:solidFill>
                <a:latin typeface="Street Corner"/>
                <a:cs typeface="Street Corner"/>
              </a:rPr>
              <a:t>In their purest form movements are messy, vibrant, spontaneous and uncontrollable. They bubble up outside of formal institutions and from beyond established power structures. They challenge and disrupt. They are restless and determined. They often make society, elites and institutions deeply uncomfortable as they challenge accepted values, priorities and procedures. </a:t>
            </a:r>
          </a:p>
          <a:p>
            <a:r>
              <a:rPr lang="en-GB" sz="1200">
                <a:solidFill>
                  <a:schemeClr val="tx1"/>
                </a:solidFill>
                <a:latin typeface="Street Corner"/>
                <a:cs typeface="Street Corner"/>
              </a:rPr>
              <a:t>Which is why it is extraordinary, and potentially unprecedented, for the leader of a major public institution like the NHS - a system that is understandably highly controlled, with clear hierarchies, rules and protocols - to actively call for more social movements. </a:t>
            </a:r>
          </a:p>
          <a:p>
            <a:r>
              <a:rPr lang="en-GB" sz="1200">
                <a:solidFill>
                  <a:schemeClr val="tx1"/>
                </a:solidFill>
                <a:latin typeface="Street Corner"/>
                <a:cs typeface="Street Corner"/>
              </a:rPr>
              <a:t>As this programme explores, social movements in health represent a huge opportunity to think differently about how to develop and support health and wellbeing. There is the potential to combine the energy and dynamism of movements with the need for radical institutional change. </a:t>
            </a:r>
          </a:p>
          <a:p>
            <a:r>
              <a:rPr lang="en-GB" sz="1200">
                <a:solidFill>
                  <a:schemeClr val="tx1"/>
                </a:solidFill>
                <a:latin typeface="Street Corner"/>
                <a:cs typeface="Street Corner"/>
              </a:rPr>
              <a:t>To  read more: https://www.england.nhs.uk/ourwork/new-care-models/vanguards/empowering/social-movement/</a:t>
            </a:r>
          </a:p>
        </p:txBody>
      </p:sp>
      <p:sp>
        <p:nvSpPr>
          <p:cNvPr id="6" name="TextBox 5"/>
          <p:cNvSpPr txBox="1"/>
          <p:nvPr/>
        </p:nvSpPr>
        <p:spPr>
          <a:xfrm>
            <a:off x="3766387" y="3540674"/>
            <a:ext cx="3750764" cy="5262978"/>
          </a:xfrm>
          <a:prstGeom prst="rect">
            <a:avLst/>
          </a:prstGeom>
          <a:noFill/>
        </p:spPr>
        <p:txBody>
          <a:bodyPr wrap="square" rtlCol="0">
            <a:spAutoFit/>
          </a:bodyPr>
          <a:lstStyle/>
          <a:p>
            <a:r>
              <a:rPr lang="en-GB" sz="1200" b="1">
                <a:latin typeface="Street Corner"/>
                <a:cs typeface="Street Corner"/>
              </a:rPr>
              <a:t>Tip 1: Understand your own self-interest</a:t>
            </a:r>
            <a:endParaRPr lang="en-GB" sz="1200">
              <a:latin typeface="Street Corner"/>
              <a:cs typeface="Street Corner"/>
            </a:endParaRPr>
          </a:p>
          <a:p>
            <a:r>
              <a:rPr lang="en-GB" sz="1200">
                <a:latin typeface="Street Corner"/>
                <a:cs typeface="Street Corner"/>
              </a:rPr>
              <a:t>Understanding our own motivation to act is key. We cannot develop effective action with others without knowing why we want to act and being able to articulate that in a way that others can understand. Building a social movement is inherently uncertain, and we need an emotional basis on which to ask others to step into that uncertainty with us. </a:t>
            </a:r>
          </a:p>
          <a:p>
            <a:r>
              <a:rPr lang="en-GB" sz="1200" b="1">
                <a:latin typeface="Street Corner"/>
                <a:cs typeface="Street Corner"/>
              </a:rPr>
              <a:t>Tip 2: Re-frame uncertainty as an opportunity</a:t>
            </a:r>
            <a:endParaRPr lang="en-GB" sz="1200">
              <a:latin typeface="Street Corner"/>
              <a:cs typeface="Street Corner"/>
            </a:endParaRPr>
          </a:p>
          <a:p>
            <a:r>
              <a:rPr lang="en-GB" sz="1200">
                <a:latin typeface="Street Corner"/>
                <a:cs typeface="Street Corner"/>
              </a:rPr>
              <a:t>Social movement leadership requires us to accept responsibility for enabling others to achieve shared purpose in the face of uncertainty. In order to build the trust which allows us to do that, we need to calibrate our own mindset towards the opportunities within change.</a:t>
            </a:r>
          </a:p>
          <a:p>
            <a:r>
              <a:rPr lang="en-GB" sz="1200" b="1">
                <a:latin typeface="Street Corner"/>
                <a:cs typeface="Street Corner"/>
              </a:rPr>
              <a:t>Tip 3: Forget perfection. Embrace reality</a:t>
            </a:r>
            <a:endParaRPr lang="en-GB" sz="1200">
              <a:latin typeface="Street Corner"/>
              <a:cs typeface="Street Corner"/>
            </a:endParaRPr>
          </a:p>
          <a:p>
            <a:r>
              <a:rPr lang="en-GB" sz="1200">
                <a:latin typeface="Street Corner"/>
                <a:cs typeface="Street Corner"/>
              </a:rPr>
              <a:t>There is no such thing as the ideal moment to start. Indeed, the whole point of organising social movements is that they are dynamic, people-led and therefore constantly evolving to the demands of circumstances in real time. Starting to organise a social movement means embracing strategy as a verb not a noun. It is something </a:t>
            </a:r>
            <a:r>
              <a:rPr lang="en-GB" sz="1200" i="1">
                <a:latin typeface="Street Corner"/>
                <a:cs typeface="Street Corner"/>
              </a:rPr>
              <a:t>we do</a:t>
            </a:r>
            <a:r>
              <a:rPr lang="en-GB" sz="1200">
                <a:latin typeface="Street Corner"/>
                <a:cs typeface="Street Corner"/>
              </a:rPr>
              <a:t>, not something </a:t>
            </a:r>
            <a:r>
              <a:rPr lang="en-GB" sz="1200" i="1">
                <a:latin typeface="Street Corner"/>
                <a:cs typeface="Street Corner"/>
              </a:rPr>
              <a:t>we have</a:t>
            </a:r>
            <a:r>
              <a:rPr lang="en-GB" sz="1200">
                <a:latin typeface="Street Corner"/>
                <a:cs typeface="Street Corner"/>
              </a:rPr>
              <a:t>, and it can only be improved through doing. </a:t>
            </a:r>
          </a:p>
          <a:p>
            <a:r>
              <a:rPr lang="en-GB" sz="1200">
                <a:latin typeface="Street Corner"/>
                <a:cs typeface="Street Corner"/>
              </a:rPr>
              <a:t>This programme is funded by the NHS</a:t>
            </a:r>
          </a:p>
        </p:txBody>
      </p:sp>
      <p:sp>
        <p:nvSpPr>
          <p:cNvPr id="7" name="TextBox 6"/>
          <p:cNvSpPr txBox="1"/>
          <p:nvPr/>
        </p:nvSpPr>
        <p:spPr>
          <a:xfrm>
            <a:off x="3891307" y="2812211"/>
            <a:ext cx="3358543" cy="1200328"/>
          </a:xfrm>
          <a:prstGeom prst="rect">
            <a:avLst/>
          </a:prstGeom>
          <a:noFill/>
        </p:spPr>
        <p:txBody>
          <a:bodyPr wrap="square" rtlCol="0">
            <a:spAutoFit/>
          </a:bodyPr>
          <a:lstStyle/>
          <a:p>
            <a:r>
              <a:rPr lang="en-GB" sz="2400">
                <a:solidFill>
                  <a:srgbClr val="660066"/>
                </a:solidFill>
                <a:latin typeface="KG Small Town Southern Girl"/>
                <a:cs typeface="KG Small Town Southern Girl"/>
              </a:rPr>
              <a:t>How it works and how is funded?</a:t>
            </a:r>
          </a:p>
          <a:p>
            <a:endParaRPr lang="en-GB" sz="2400">
              <a:solidFill>
                <a:srgbClr val="660066"/>
              </a:solidFill>
              <a:latin typeface="KG Small Town Southern Girl"/>
              <a:cs typeface="KG Small Town Southern Girl"/>
            </a:endParaRPr>
          </a:p>
        </p:txBody>
      </p:sp>
      <p:sp>
        <p:nvSpPr>
          <p:cNvPr id="10" name="TextBox 9"/>
          <p:cNvSpPr txBox="1"/>
          <p:nvPr/>
        </p:nvSpPr>
        <p:spPr>
          <a:xfrm>
            <a:off x="3766387" y="8590508"/>
            <a:ext cx="4439735" cy="461665"/>
          </a:xfrm>
          <a:prstGeom prst="rect">
            <a:avLst/>
          </a:prstGeom>
          <a:noFill/>
        </p:spPr>
        <p:txBody>
          <a:bodyPr wrap="square" rtlCol="0">
            <a:spAutoFit/>
          </a:bodyPr>
          <a:lstStyle/>
          <a:p>
            <a:r>
              <a:rPr lang="en-GB" sz="2400">
                <a:solidFill>
                  <a:srgbClr val="660066"/>
                </a:solidFill>
                <a:latin typeface="KG Small Town Southern Girl"/>
                <a:cs typeface="KG Small Town Southern Girl"/>
              </a:rPr>
              <a:t>What does it achieve?</a:t>
            </a:r>
          </a:p>
        </p:txBody>
      </p:sp>
      <p:sp>
        <p:nvSpPr>
          <p:cNvPr id="8" name="Rectangle 7"/>
          <p:cNvSpPr/>
          <p:nvPr/>
        </p:nvSpPr>
        <p:spPr>
          <a:xfrm>
            <a:off x="3766387" y="9006007"/>
            <a:ext cx="3708242" cy="1588880"/>
          </a:xfrm>
          <a:prstGeom prst="rect">
            <a:avLst/>
          </a:prstGeom>
          <a:solidFill>
            <a:srgbClr val="FFDC6D"/>
          </a:solidFill>
          <a:ln>
            <a:solidFill>
              <a:srgbClr val="FFDC6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p:cNvSpPr txBox="1"/>
          <p:nvPr/>
        </p:nvSpPr>
        <p:spPr>
          <a:xfrm>
            <a:off x="3766387" y="9006007"/>
            <a:ext cx="3646819" cy="1583447"/>
          </a:xfrm>
          <a:prstGeom prst="rect">
            <a:avLst/>
          </a:prstGeom>
          <a:noFill/>
        </p:spPr>
        <p:txBody>
          <a:bodyPr wrap="square" rtlCol="0">
            <a:spAutoFit/>
          </a:bodyPr>
          <a:lstStyle/>
          <a:p>
            <a:r>
              <a:rPr lang="en-GB" sz="1200" b="1">
                <a:latin typeface="Street Corner"/>
                <a:cs typeface="Street Corner"/>
              </a:rPr>
              <a:t>Identify and develop exemplar social movements</a:t>
            </a:r>
            <a:r>
              <a:rPr lang="en-GB" sz="1200">
                <a:latin typeface="Street Corner"/>
                <a:cs typeface="Street Corner"/>
              </a:rPr>
              <a:t>– creating real-world examples of communities mobilised for health and care</a:t>
            </a:r>
          </a:p>
          <a:p>
            <a:r>
              <a:rPr lang="en-GB" sz="1200" b="1">
                <a:latin typeface="Street Corner"/>
                <a:cs typeface="Street Corner"/>
              </a:rPr>
              <a:t>Demonstrate ‘what works’</a:t>
            </a:r>
            <a:r>
              <a:rPr lang="en-GB" sz="1200">
                <a:latin typeface="Street Corner"/>
                <a:cs typeface="Street Corner"/>
              </a:rPr>
              <a:t>– using rigorous evaluation approaches</a:t>
            </a:r>
          </a:p>
          <a:p>
            <a:r>
              <a:rPr lang="en-GB" sz="1200" b="1">
                <a:latin typeface="Street Corner"/>
                <a:cs typeface="Street Corner"/>
              </a:rPr>
              <a:t>Support spread </a:t>
            </a:r>
            <a:r>
              <a:rPr lang="en-GB" sz="1200">
                <a:latin typeface="Street Corner"/>
                <a:cs typeface="Street Corner"/>
              </a:rPr>
              <a:t>– enabling local areas to develop approaches that could be scaled or adapted and adopted in other communities.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2893" y="145527"/>
            <a:ext cx="2070424" cy="2666684"/>
          </a:xfrm>
          <a:prstGeom prst="rect">
            <a:avLst/>
          </a:prstGeom>
        </p:spPr>
      </p:pic>
    </p:spTree>
    <p:extLst>
      <p:ext uri="{BB962C8B-B14F-4D97-AF65-F5344CB8AC3E}">
        <p14:creationId xmlns:p14="http://schemas.microsoft.com/office/powerpoint/2010/main" val="39279880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32" y="768356"/>
            <a:ext cx="4252768" cy="1205797"/>
          </a:xfrm>
        </p:spPr>
        <p:txBody>
          <a:bodyPr>
            <a:normAutofit fontScale="90000"/>
          </a:bodyPr>
          <a:lstStyle/>
          <a:p>
            <a:r>
              <a:rPr lang="en-GB" sz="4001">
                <a:solidFill>
                  <a:srgbClr val="660066"/>
                </a:solidFill>
                <a:latin typeface="KG Small Town Southern Girl"/>
                <a:cs typeface="KG Small Town Southern Girl"/>
              </a:rPr>
              <a:t>Abundant Community Edmonton </a:t>
            </a:r>
            <a:br>
              <a:rPr lang="en-GB" sz="4001">
                <a:solidFill>
                  <a:srgbClr val="660066"/>
                </a:solidFill>
                <a:latin typeface="KG Small Town Southern Girl"/>
                <a:cs typeface="KG Small Town Southern Girl"/>
              </a:rPr>
            </a:br>
            <a:br>
              <a:rPr lang="en-GB">
                <a:solidFill>
                  <a:srgbClr val="660066"/>
                </a:solidFill>
                <a:latin typeface="KG Small Town Southern Girl"/>
                <a:cs typeface="KG Small Town Southern Girl"/>
              </a:rPr>
            </a:br>
            <a:r>
              <a:rPr lang="en-GB" sz="3099" b="0">
                <a:solidFill>
                  <a:srgbClr val="660066"/>
                </a:solidFill>
                <a:latin typeface="KG Small Town Southern Girl"/>
                <a:cs typeface="KG Small Town Southern Girl"/>
              </a:rPr>
              <a:t>What is it? What does it do?</a:t>
            </a:r>
          </a:p>
        </p:txBody>
      </p:sp>
      <p:sp>
        <p:nvSpPr>
          <p:cNvPr id="5" name="Text Placeholder 4"/>
          <p:cNvSpPr>
            <a:spLocks noGrp="1"/>
          </p:cNvSpPr>
          <p:nvPr>
            <p:ph type="body" sz="half" idx="2"/>
          </p:nvPr>
        </p:nvSpPr>
        <p:spPr>
          <a:xfrm>
            <a:off x="141744" y="1864568"/>
            <a:ext cx="3624645" cy="8308132"/>
          </a:xfrm>
        </p:spPr>
        <p:txBody>
          <a:bodyPr>
            <a:noAutofit/>
          </a:bodyPr>
          <a:lstStyle/>
          <a:p>
            <a:r>
              <a:rPr lang="en-GB" sz="1201">
                <a:solidFill>
                  <a:schemeClr val="tx1"/>
                </a:solidFill>
                <a:latin typeface="Street Corner"/>
                <a:cs typeface="Street Corner"/>
              </a:rPr>
              <a:t>Neighbourhood connections aren’t as strong as they used to be – people often keep themselves to themselves.  Abundant Communities Edmonton (ACE) is challenging that and helping to create a culture of care and belonging. </a:t>
            </a:r>
          </a:p>
          <a:p>
            <a:r>
              <a:rPr lang="en-GB" sz="1201">
                <a:solidFill>
                  <a:schemeClr val="tx1"/>
                </a:solidFill>
                <a:latin typeface="Street Corner"/>
                <a:cs typeface="Street Corner"/>
              </a:rPr>
              <a:t>ACE is a framework that promotes community engagement and organization one neighbourly conversation at a time.</a:t>
            </a:r>
          </a:p>
          <a:p>
            <a:endParaRPr lang="en-GB" sz="1201">
              <a:solidFill>
                <a:schemeClr val="tx1"/>
              </a:solidFill>
              <a:latin typeface="Street Corner"/>
              <a:cs typeface="Street Corner"/>
            </a:endParaRPr>
          </a:p>
          <a:p>
            <a:endParaRPr lang="en-GB" sz="1201">
              <a:solidFill>
                <a:schemeClr val="tx1"/>
              </a:solidFill>
              <a:latin typeface="Street Corner"/>
              <a:cs typeface="Street Corner"/>
            </a:endParaRPr>
          </a:p>
          <a:p>
            <a:endParaRPr lang="en-GB" sz="1201">
              <a:solidFill>
                <a:schemeClr val="tx1"/>
              </a:solidFill>
              <a:latin typeface="Street Corner"/>
              <a:cs typeface="Street Corner"/>
            </a:endParaRPr>
          </a:p>
          <a:p>
            <a:endParaRPr lang="en-GB" sz="1201">
              <a:solidFill>
                <a:schemeClr val="tx1"/>
              </a:solidFill>
              <a:latin typeface="Street Corner"/>
              <a:cs typeface="Street Corner"/>
            </a:endParaRPr>
          </a:p>
          <a:p>
            <a:endParaRPr lang="en-GB" sz="1201">
              <a:solidFill>
                <a:schemeClr val="tx1"/>
              </a:solidFill>
              <a:latin typeface="Street Corner"/>
              <a:cs typeface="Street Corner"/>
            </a:endParaRPr>
          </a:p>
          <a:p>
            <a:r>
              <a:rPr lang="en-GB" sz="1201">
                <a:solidFill>
                  <a:schemeClr val="tx1"/>
                </a:solidFill>
                <a:latin typeface="Street Corner"/>
                <a:cs typeface="Street Corner"/>
              </a:rPr>
              <a:t>The Neighbourhood Leadership and Support Team are passionate about community engagement. They hire the Neighbourhood Connector and divide the neighbourhood into ‘blocks’. The Neighbourhood Connector is a community member who has the role (a part-time paid position) of identifying, mobilizing and supporting the Block Connectors. Block Connectors are outgoing, community-minded residents who initiate conversations with their neighbours to talk about their vision for the neighbourhood, mutual interests, activities they would like to engage in, and the skills, abilities and experiences that they could share. They encourage residents to meet their neighbours, act as a point of contact, and organise street parties and other social activities. </a:t>
            </a:r>
          </a:p>
          <a:p>
            <a:r>
              <a:rPr lang="en-GB" sz="1201">
                <a:solidFill>
                  <a:schemeClr val="tx1"/>
                </a:solidFill>
                <a:latin typeface="Street Corner"/>
                <a:cs typeface="Street Corner"/>
              </a:rPr>
              <a:t>ACE brings people together in a way that might not happen naturally anymore.</a:t>
            </a:r>
          </a:p>
          <a:p>
            <a:endParaRPr lang="en-GB" sz="1201">
              <a:solidFill>
                <a:schemeClr val="tx1"/>
              </a:solidFill>
              <a:latin typeface="Street Corner"/>
              <a:cs typeface="Street Corner"/>
            </a:endParaRPr>
          </a:p>
        </p:txBody>
      </p:sp>
      <p:sp>
        <p:nvSpPr>
          <p:cNvPr id="7" name="TextBox 6"/>
          <p:cNvSpPr txBox="1"/>
          <p:nvPr/>
        </p:nvSpPr>
        <p:spPr>
          <a:xfrm>
            <a:off x="3766387" y="2709362"/>
            <a:ext cx="3358544" cy="3972241"/>
          </a:xfrm>
          <a:prstGeom prst="rect">
            <a:avLst/>
          </a:prstGeom>
          <a:noFill/>
        </p:spPr>
        <p:txBody>
          <a:bodyPr wrap="square" rtlCol="0">
            <a:spAutoFit/>
          </a:bodyPr>
          <a:lstStyle/>
          <a:p>
            <a:pPr defTabSz="914424"/>
            <a:r>
              <a:rPr lang="en-GB" sz="2399" kern="0">
                <a:solidFill>
                  <a:srgbClr val="660066"/>
                </a:solidFill>
                <a:latin typeface="KG Small Town Southern Girl"/>
                <a:cs typeface="KG Small Town Southern Girl"/>
                <a:sym typeface="Arial"/>
              </a:rPr>
              <a:t>How does it work and how is it funded?</a:t>
            </a:r>
          </a:p>
          <a:p>
            <a:pPr defTabSz="914424"/>
            <a:endParaRPr lang="en-GB" sz="1201">
              <a:latin typeface="Street Corner"/>
              <a:ea typeface="Arial"/>
              <a:cs typeface="Street Corner"/>
              <a:sym typeface="Arial"/>
            </a:endParaRPr>
          </a:p>
          <a:p>
            <a:pPr defTabSz="914424"/>
            <a:r>
              <a:rPr lang="en-GB" sz="1201">
                <a:latin typeface="Street Corner"/>
                <a:ea typeface="Arial"/>
                <a:cs typeface="Street Corner"/>
                <a:sym typeface="Arial"/>
              </a:rPr>
              <a:t>Inspired by the philosophies of John McKnight and Peter Block as described in their book, </a:t>
            </a:r>
            <a:r>
              <a:rPr lang="en-GB" sz="1201" i="1">
                <a:latin typeface="Street Corner"/>
                <a:ea typeface="Arial"/>
                <a:cs typeface="Street Corner"/>
                <a:sym typeface="Arial"/>
              </a:rPr>
              <a:t>The Abundant Community </a:t>
            </a:r>
            <a:r>
              <a:rPr lang="en-GB" sz="1201">
                <a:latin typeface="Street Corner"/>
                <a:ea typeface="Arial"/>
                <a:cs typeface="Street Corner"/>
                <a:sym typeface="Arial"/>
              </a:rPr>
              <a:t>(2012), and an iteration of Asset-Based Community Development, ACE is a bottom-up community building approach based in Edmonton, Canada.</a:t>
            </a:r>
          </a:p>
          <a:p>
            <a:pPr defTabSz="914424"/>
            <a:endParaRPr lang="en-GB" sz="1201">
              <a:latin typeface="Street Corner"/>
              <a:ea typeface="Arial"/>
              <a:cs typeface="Street Corner"/>
              <a:sym typeface="Arial"/>
            </a:endParaRPr>
          </a:p>
          <a:p>
            <a:pPr defTabSz="914424"/>
            <a:r>
              <a:rPr lang="en-GB" sz="1201">
                <a:latin typeface="Street Corner"/>
                <a:ea typeface="Arial"/>
                <a:cs typeface="Street Corner"/>
                <a:sym typeface="Arial"/>
              </a:rPr>
              <a:t>It is supported by the City of Edmonton Council and the Edmonton Federation of Community Leagues (efcl.org) and is a collaboration with the ABCD Institute. </a:t>
            </a:r>
          </a:p>
          <a:p>
            <a:pPr defTabSz="914424"/>
            <a:endParaRPr lang="en-GB" sz="1201">
              <a:latin typeface="Street Corner"/>
              <a:ea typeface="Arial"/>
              <a:cs typeface="Street Corner"/>
              <a:sym typeface="Arial"/>
            </a:endParaRPr>
          </a:p>
          <a:p>
            <a:pPr defTabSz="914424"/>
            <a:r>
              <a:rPr lang="en-GB" sz="1201">
                <a:latin typeface="Street Corner"/>
                <a:ea typeface="Arial"/>
                <a:cs typeface="Street Corner"/>
                <a:sym typeface="Arial"/>
              </a:rPr>
              <a:t>For more information: </a:t>
            </a:r>
            <a:r>
              <a:rPr lang="en-GB" sz="1201">
                <a:latin typeface="Street Corner"/>
                <a:ea typeface="Arial"/>
                <a:cs typeface="Street Corner"/>
                <a:sym typeface="Arial"/>
                <a:hlinkClick r:id="rId2"/>
              </a:rPr>
              <a:t>www.Edmonton.ca/abundantcommunity</a:t>
            </a:r>
            <a:endParaRPr lang="en-GB" sz="1201">
              <a:latin typeface="Street Corner"/>
              <a:ea typeface="Arial"/>
              <a:cs typeface="Street Corner"/>
              <a:sym typeface="Arial"/>
            </a:endParaRPr>
          </a:p>
          <a:p>
            <a:pPr defTabSz="914424"/>
            <a:endParaRPr lang="en-GB" sz="1201">
              <a:latin typeface="Street Corner"/>
              <a:ea typeface="Arial"/>
              <a:cs typeface="Street Corner"/>
              <a:sym typeface="Arial"/>
            </a:endParaRPr>
          </a:p>
        </p:txBody>
      </p:sp>
      <p:sp>
        <p:nvSpPr>
          <p:cNvPr id="10" name="TextBox 9"/>
          <p:cNvSpPr txBox="1"/>
          <p:nvPr/>
        </p:nvSpPr>
        <p:spPr>
          <a:xfrm>
            <a:off x="3766387" y="6761193"/>
            <a:ext cx="4439736" cy="461537"/>
          </a:xfrm>
          <a:prstGeom prst="rect">
            <a:avLst/>
          </a:prstGeom>
          <a:noFill/>
        </p:spPr>
        <p:txBody>
          <a:bodyPr wrap="square" rtlCol="0">
            <a:spAutoFit/>
          </a:bodyPr>
          <a:lstStyle/>
          <a:p>
            <a:pPr defTabSz="914424"/>
            <a:r>
              <a:rPr lang="en-GB" sz="2399" kern="0">
                <a:solidFill>
                  <a:srgbClr val="660066"/>
                </a:solidFill>
                <a:latin typeface="KG Small Town Southern Girl"/>
                <a:cs typeface="KG Small Town Southern Girl"/>
                <a:sym typeface="Arial"/>
              </a:rPr>
              <a:t>What does it achieve?</a:t>
            </a:r>
          </a:p>
        </p:txBody>
      </p:sp>
      <p:sp>
        <p:nvSpPr>
          <p:cNvPr id="8" name="Rectangle 7"/>
          <p:cNvSpPr/>
          <p:nvPr/>
        </p:nvSpPr>
        <p:spPr>
          <a:xfrm>
            <a:off x="3766390" y="7302321"/>
            <a:ext cx="3548810" cy="3292568"/>
          </a:xfrm>
          <a:prstGeom prst="rect">
            <a:avLst/>
          </a:prstGeom>
          <a:solidFill>
            <a:srgbClr val="FFDC6D"/>
          </a:solidFill>
          <a:ln>
            <a:solidFill>
              <a:srgbClr val="FFDC6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defTabSz="914424">
              <a:buFont typeface="Arial" panose="020B0604020202020204" pitchFamily="34" charset="0"/>
              <a:buChar char="•"/>
            </a:pPr>
            <a:r>
              <a:rPr lang="en-GB" sz="1200" kern="0">
                <a:solidFill>
                  <a:schemeClr val="tx1"/>
                </a:solidFill>
                <a:latin typeface="Street Corner" panose="02000400000000000000" pitchFamily="2" charset="0"/>
                <a:sym typeface="Arial"/>
              </a:rPr>
              <a:t>Enhances </a:t>
            </a:r>
            <a:r>
              <a:rPr lang="en-GB" sz="1200" b="1" kern="0">
                <a:solidFill>
                  <a:schemeClr val="tx1"/>
                </a:solidFill>
                <a:latin typeface="Street Corner" panose="02000400000000000000" pitchFamily="2" charset="0"/>
                <a:sym typeface="Arial"/>
              </a:rPr>
              <a:t>connection</a:t>
            </a:r>
            <a:r>
              <a:rPr lang="en-GB" sz="1200" kern="0">
                <a:solidFill>
                  <a:schemeClr val="tx1"/>
                </a:solidFill>
                <a:latin typeface="Street Corner" panose="02000400000000000000" pitchFamily="2" charset="0"/>
                <a:sym typeface="Arial"/>
              </a:rPr>
              <a:t> and </a:t>
            </a:r>
            <a:r>
              <a:rPr lang="en-GB" sz="1200" b="1" kern="0">
                <a:solidFill>
                  <a:schemeClr val="tx1"/>
                </a:solidFill>
                <a:latin typeface="Street Corner" panose="02000400000000000000" pitchFamily="2" charset="0"/>
                <a:sym typeface="Arial"/>
              </a:rPr>
              <a:t>belonging</a:t>
            </a:r>
          </a:p>
          <a:p>
            <a:pPr marL="285750" indent="-285750" defTabSz="914424">
              <a:buFont typeface="Arial" panose="020B0604020202020204" pitchFamily="34" charset="0"/>
              <a:buChar char="•"/>
            </a:pPr>
            <a:r>
              <a:rPr lang="en-GB" sz="1200" kern="0">
                <a:solidFill>
                  <a:schemeClr val="tx1"/>
                </a:solidFill>
                <a:latin typeface="Street Corner" panose="02000400000000000000" pitchFamily="2" charset="0"/>
                <a:sym typeface="Arial"/>
              </a:rPr>
              <a:t>Shapes neighbourhood life according to </a:t>
            </a:r>
            <a:r>
              <a:rPr lang="en-GB" sz="1200" b="1" kern="0">
                <a:solidFill>
                  <a:schemeClr val="tx1"/>
                </a:solidFill>
                <a:latin typeface="Street Corner" panose="02000400000000000000" pitchFamily="2" charset="0"/>
                <a:sym typeface="Arial"/>
              </a:rPr>
              <a:t>residents’ vision</a:t>
            </a:r>
            <a:endParaRPr lang="en-GB" sz="1200" kern="0">
              <a:solidFill>
                <a:schemeClr val="tx1"/>
              </a:solidFill>
              <a:latin typeface="Street Corner" panose="02000400000000000000" pitchFamily="2" charset="0"/>
              <a:sym typeface="Arial"/>
            </a:endParaRPr>
          </a:p>
          <a:p>
            <a:pPr marL="285750" indent="-285750" defTabSz="914424">
              <a:buFont typeface="Arial" panose="020B0604020202020204" pitchFamily="34" charset="0"/>
              <a:buChar char="•"/>
            </a:pPr>
            <a:r>
              <a:rPr lang="en-GB" sz="1200" kern="0">
                <a:solidFill>
                  <a:schemeClr val="tx1"/>
                </a:solidFill>
                <a:latin typeface="Street Corner" panose="02000400000000000000" pitchFamily="2" charset="0"/>
                <a:sym typeface="Arial"/>
              </a:rPr>
              <a:t>Builds neighbourhood </a:t>
            </a:r>
            <a:r>
              <a:rPr lang="en-GB" sz="1200" b="1" kern="0">
                <a:solidFill>
                  <a:schemeClr val="tx1"/>
                </a:solidFill>
                <a:latin typeface="Street Corner" panose="02000400000000000000" pitchFamily="2" charset="0"/>
                <a:sym typeface="Arial"/>
              </a:rPr>
              <a:t>identity</a:t>
            </a:r>
            <a:r>
              <a:rPr lang="en-GB" sz="1200" kern="0">
                <a:solidFill>
                  <a:schemeClr val="tx1"/>
                </a:solidFill>
                <a:latin typeface="Street Corner" panose="02000400000000000000" pitchFamily="2" charset="0"/>
                <a:sym typeface="Arial"/>
              </a:rPr>
              <a:t> and </a:t>
            </a:r>
            <a:r>
              <a:rPr lang="en-GB" sz="1200" b="1" kern="0">
                <a:solidFill>
                  <a:schemeClr val="tx1"/>
                </a:solidFill>
                <a:latin typeface="Street Corner" panose="02000400000000000000" pitchFamily="2" charset="0"/>
                <a:sym typeface="Arial"/>
              </a:rPr>
              <a:t>pride</a:t>
            </a:r>
            <a:r>
              <a:rPr lang="en-GB" sz="1200" kern="0">
                <a:solidFill>
                  <a:schemeClr val="tx1"/>
                </a:solidFill>
                <a:latin typeface="Street Corner" panose="02000400000000000000" pitchFamily="2" charset="0"/>
                <a:sym typeface="Arial"/>
              </a:rPr>
              <a:t> through shared ownership/responsibility</a:t>
            </a:r>
          </a:p>
          <a:p>
            <a:pPr marL="285750" indent="-285750" defTabSz="914424">
              <a:buFont typeface="Arial" panose="020B0604020202020204" pitchFamily="34" charset="0"/>
              <a:buChar char="•"/>
            </a:pPr>
            <a:r>
              <a:rPr lang="en-GB" sz="1200" b="1" kern="0">
                <a:solidFill>
                  <a:schemeClr val="tx1"/>
                </a:solidFill>
                <a:latin typeface="Street Corner" panose="02000400000000000000" pitchFamily="2" charset="0"/>
                <a:sym typeface="Arial"/>
              </a:rPr>
              <a:t>Links </a:t>
            </a:r>
            <a:r>
              <a:rPr lang="en-GB" sz="1200" kern="0">
                <a:solidFill>
                  <a:schemeClr val="tx1"/>
                </a:solidFill>
                <a:latin typeface="Street Corner" panose="02000400000000000000" pitchFamily="2" charset="0"/>
                <a:sym typeface="Arial"/>
              </a:rPr>
              <a:t>residents</a:t>
            </a:r>
            <a:r>
              <a:rPr lang="en-GB" sz="1200" b="1" kern="0">
                <a:solidFill>
                  <a:schemeClr val="tx1"/>
                </a:solidFill>
                <a:latin typeface="Street Corner" panose="02000400000000000000" pitchFamily="2" charset="0"/>
                <a:sym typeface="Arial"/>
              </a:rPr>
              <a:t> </a:t>
            </a:r>
            <a:r>
              <a:rPr lang="en-GB" sz="1200" kern="0">
                <a:solidFill>
                  <a:schemeClr val="tx1"/>
                </a:solidFill>
                <a:latin typeface="Street Corner" panose="02000400000000000000" pitchFamily="2" charset="0"/>
                <a:sym typeface="Arial"/>
              </a:rPr>
              <a:t>to neighbourhood groups, existing and newly formed</a:t>
            </a:r>
          </a:p>
          <a:p>
            <a:pPr marL="285750" indent="-285750" defTabSz="914424">
              <a:buFont typeface="Arial" panose="020B0604020202020204" pitchFamily="34" charset="0"/>
              <a:buChar char="•"/>
            </a:pPr>
            <a:r>
              <a:rPr lang="en-GB" sz="1200" kern="0">
                <a:solidFill>
                  <a:schemeClr val="tx1"/>
                </a:solidFill>
                <a:latin typeface="Street Corner" panose="02000400000000000000" pitchFamily="2" charset="0"/>
                <a:sym typeface="Arial"/>
              </a:rPr>
              <a:t>Fosters an environment of </a:t>
            </a:r>
            <a:r>
              <a:rPr lang="en-GB" sz="1200" b="1" kern="0">
                <a:solidFill>
                  <a:schemeClr val="tx1"/>
                </a:solidFill>
                <a:latin typeface="Street Corner" panose="02000400000000000000" pitchFamily="2" charset="0"/>
                <a:sym typeface="Arial"/>
              </a:rPr>
              <a:t>care</a:t>
            </a:r>
            <a:r>
              <a:rPr lang="en-GB" sz="1200" kern="0">
                <a:solidFill>
                  <a:schemeClr val="tx1"/>
                </a:solidFill>
                <a:latin typeface="Street Corner" panose="02000400000000000000" pitchFamily="2" charset="0"/>
                <a:sym typeface="Arial"/>
              </a:rPr>
              <a:t> for one another by linking the skills, abilities and experiences of </a:t>
            </a:r>
            <a:r>
              <a:rPr lang="en-GB" sz="1200" b="1" kern="0">
                <a:solidFill>
                  <a:schemeClr val="tx1"/>
                </a:solidFill>
                <a:latin typeface="Street Corner" panose="02000400000000000000" pitchFamily="2" charset="0"/>
                <a:sym typeface="Arial"/>
              </a:rPr>
              <a:t>all residents</a:t>
            </a:r>
          </a:p>
          <a:p>
            <a:pPr marL="285750" indent="-285750" defTabSz="914424">
              <a:buFont typeface="Arial" panose="020B0604020202020204" pitchFamily="34" charset="0"/>
              <a:buChar char="•"/>
            </a:pPr>
            <a:r>
              <a:rPr lang="en-GB" sz="1200" b="1" kern="0">
                <a:solidFill>
                  <a:schemeClr val="tx1"/>
                </a:solidFill>
                <a:latin typeface="Street Corner" panose="02000400000000000000" pitchFamily="2" charset="0"/>
                <a:sym typeface="Arial"/>
              </a:rPr>
              <a:t>Reduces social isolation</a:t>
            </a:r>
          </a:p>
          <a:p>
            <a:pPr marL="285750" indent="-285750" defTabSz="914424">
              <a:buFont typeface="Arial" panose="020B0604020202020204" pitchFamily="34" charset="0"/>
              <a:buChar char="•"/>
            </a:pPr>
            <a:r>
              <a:rPr lang="en-GB" sz="1200" kern="0">
                <a:solidFill>
                  <a:schemeClr val="tx1"/>
                </a:solidFill>
                <a:latin typeface="Street Corner" panose="02000400000000000000" pitchFamily="2" charset="0"/>
                <a:sym typeface="Arial"/>
              </a:rPr>
              <a:t>Increases </a:t>
            </a:r>
            <a:r>
              <a:rPr lang="en-GB" sz="1200" b="1" kern="0">
                <a:solidFill>
                  <a:schemeClr val="tx1"/>
                </a:solidFill>
                <a:latin typeface="Street Corner" panose="02000400000000000000" pitchFamily="2" charset="0"/>
                <a:sym typeface="Arial"/>
              </a:rPr>
              <a:t>safety</a:t>
            </a:r>
            <a:r>
              <a:rPr lang="en-GB" sz="1200" kern="0">
                <a:solidFill>
                  <a:schemeClr val="tx1"/>
                </a:solidFill>
                <a:latin typeface="Street Corner" panose="02000400000000000000" pitchFamily="2" charset="0"/>
                <a:sym typeface="Arial"/>
              </a:rPr>
              <a:t> in the neighbourhood</a:t>
            </a:r>
          </a:p>
          <a:p>
            <a:pPr marL="285750" indent="-285750" defTabSz="914424">
              <a:buFont typeface="Arial" panose="020B0604020202020204" pitchFamily="34" charset="0"/>
              <a:buChar char="•"/>
            </a:pPr>
            <a:r>
              <a:rPr lang="en-GB" sz="1200" kern="0">
                <a:solidFill>
                  <a:schemeClr val="tx1"/>
                </a:solidFill>
                <a:latin typeface="Street Corner" panose="02000400000000000000" pitchFamily="2" charset="0"/>
                <a:sym typeface="Arial"/>
              </a:rPr>
              <a:t>Builds the capacity of the neighbourhood to engage with the council</a:t>
            </a:r>
          </a:p>
        </p:txBody>
      </p:sp>
      <p:grpSp>
        <p:nvGrpSpPr>
          <p:cNvPr id="19" name="Group 18"/>
          <p:cNvGrpSpPr/>
          <p:nvPr/>
        </p:nvGrpSpPr>
        <p:grpSpPr>
          <a:xfrm>
            <a:off x="187838" y="4048703"/>
            <a:ext cx="3278702" cy="1168657"/>
            <a:chOff x="4099315" y="1180352"/>
            <a:chExt cx="3278702" cy="1168657"/>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099315" y="1180540"/>
              <a:ext cx="3278702" cy="1168469"/>
            </a:xfrm>
            <a:prstGeom prst="rect">
              <a:avLst/>
            </a:prstGeom>
          </p:spPr>
        </p:pic>
        <p:sp>
          <p:nvSpPr>
            <p:cNvPr id="18" name="Rectangle 17"/>
            <p:cNvSpPr/>
            <p:nvPr/>
          </p:nvSpPr>
          <p:spPr>
            <a:xfrm>
              <a:off x="4099315" y="1180352"/>
              <a:ext cx="1615685" cy="3546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3291" y="295283"/>
            <a:ext cx="2854884" cy="2204234"/>
          </a:xfrm>
          <a:prstGeom prst="rect">
            <a:avLst/>
          </a:prstGeom>
          <a:ln>
            <a:solidFill>
              <a:schemeClr val="accent1"/>
            </a:solidFill>
          </a:ln>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634" y="5217360"/>
            <a:ext cx="1988682" cy="796514"/>
          </a:xfrm>
          <a:prstGeom prst="rect">
            <a:avLst/>
          </a:prstGeom>
        </p:spPr>
      </p:pic>
    </p:spTree>
    <p:extLst>
      <p:ext uri="{BB962C8B-B14F-4D97-AF65-F5344CB8AC3E}">
        <p14:creationId xmlns:p14="http://schemas.microsoft.com/office/powerpoint/2010/main" val="1170256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744" y="546219"/>
            <a:ext cx="4252768" cy="1205797"/>
          </a:xfrm>
        </p:spPr>
        <p:txBody>
          <a:bodyPr>
            <a:normAutofit fontScale="90000"/>
          </a:bodyPr>
          <a:lstStyle/>
          <a:p>
            <a:r>
              <a:rPr lang="en-GB" sz="4001">
                <a:solidFill>
                  <a:srgbClr val="660066"/>
                </a:solidFill>
                <a:latin typeface="KG Small Town Southern Girl"/>
                <a:cs typeface="KG Small Town Southern Girl"/>
              </a:rPr>
              <a:t>Streetbank</a:t>
            </a:r>
            <a:br>
              <a:rPr lang="en-GB" sz="4001">
                <a:solidFill>
                  <a:srgbClr val="660066"/>
                </a:solidFill>
                <a:latin typeface="KG Small Town Southern Girl"/>
                <a:cs typeface="KG Small Town Southern Girl"/>
              </a:rPr>
            </a:br>
            <a:br>
              <a:rPr lang="en-GB">
                <a:solidFill>
                  <a:srgbClr val="660066"/>
                </a:solidFill>
                <a:latin typeface="KG Small Town Southern Girl"/>
                <a:cs typeface="KG Small Town Southern Girl"/>
              </a:rPr>
            </a:br>
            <a:r>
              <a:rPr lang="en-GB" sz="3099" b="0">
                <a:solidFill>
                  <a:srgbClr val="660066"/>
                </a:solidFill>
                <a:latin typeface="KG Small Town Southern Girl"/>
                <a:cs typeface="KG Small Town Southern Girl"/>
              </a:rPr>
              <a:t>What is it? What does it do?</a:t>
            </a:r>
          </a:p>
        </p:txBody>
      </p:sp>
      <p:sp>
        <p:nvSpPr>
          <p:cNvPr id="5" name="Text Placeholder 4"/>
          <p:cNvSpPr>
            <a:spLocks noGrp="1"/>
          </p:cNvSpPr>
          <p:nvPr>
            <p:ph type="body" sz="half" idx="2"/>
          </p:nvPr>
        </p:nvSpPr>
        <p:spPr>
          <a:xfrm>
            <a:off x="141744" y="1487142"/>
            <a:ext cx="3624645" cy="8308132"/>
          </a:xfrm>
        </p:spPr>
        <p:txBody>
          <a:bodyPr>
            <a:noAutofit/>
          </a:bodyPr>
          <a:lstStyle/>
          <a:p>
            <a:r>
              <a:rPr lang="en-GB" sz="1201">
                <a:solidFill>
                  <a:schemeClr val="tx1"/>
                </a:solidFill>
                <a:latin typeface="Street Corner"/>
                <a:cs typeface="Street Corner"/>
              </a:rPr>
              <a:t>As we’ve grown materially richer we’ve become more self-reliant and less well connected.  We no longer </a:t>
            </a:r>
            <a:r>
              <a:rPr lang="en-GB" sz="1201" i="1">
                <a:solidFill>
                  <a:schemeClr val="tx1"/>
                </a:solidFill>
                <a:latin typeface="Street Corner"/>
                <a:cs typeface="Street Corner"/>
              </a:rPr>
              <a:t>need</a:t>
            </a:r>
            <a:r>
              <a:rPr lang="en-GB" sz="1201">
                <a:solidFill>
                  <a:schemeClr val="tx1"/>
                </a:solidFill>
                <a:latin typeface="Street Corner"/>
                <a:cs typeface="Street Corner"/>
              </a:rPr>
              <a:t> our neighbours, and sometimes we don’t even </a:t>
            </a:r>
            <a:r>
              <a:rPr lang="en-GB" sz="1201" i="1">
                <a:solidFill>
                  <a:schemeClr val="tx1"/>
                </a:solidFill>
                <a:latin typeface="Street Corner"/>
                <a:cs typeface="Street Corner"/>
              </a:rPr>
              <a:t>know</a:t>
            </a:r>
            <a:r>
              <a:rPr lang="en-GB" sz="1201">
                <a:solidFill>
                  <a:schemeClr val="tx1"/>
                </a:solidFill>
                <a:latin typeface="Street Corner"/>
                <a:cs typeface="Street Corner"/>
              </a:rPr>
              <a:t> our neighbours. Streetbank is a website that connects neighbours who want to share and borrow things.  It’s also a place to give away unwanted things and share skills. It’s not a sales website, or a place for professionals to promote their services.  The act of freely giving (and receiving) promotes friendlier, more supportive neighbourhoods.  Neighbours who’ve never previously spoken make connections.</a:t>
            </a:r>
          </a:p>
          <a:p>
            <a:r>
              <a:rPr lang="en-GB" sz="1201">
                <a:solidFill>
                  <a:schemeClr val="tx1"/>
                </a:solidFill>
                <a:latin typeface="Street Corner"/>
                <a:cs typeface="Street Corner"/>
              </a:rPr>
              <a:t>Not only does the site help strengthen the local community, it makes economic sense (how many ladders does one street need?) and environmental sense – infrequently used items (hedge trimmers, etc.) get shared around and unwanted things don’t get thrown away.  </a:t>
            </a:r>
          </a:p>
          <a:p>
            <a:endParaRPr lang="en-GB" sz="1201">
              <a:solidFill>
                <a:schemeClr val="tx1"/>
              </a:solidFill>
              <a:latin typeface="Street Corner"/>
              <a:cs typeface="Street Corner"/>
            </a:endParaRPr>
          </a:p>
          <a:p>
            <a:endParaRPr lang="en-GB" sz="1201">
              <a:solidFill>
                <a:schemeClr val="tx1"/>
              </a:solidFill>
              <a:latin typeface="Street Corner"/>
              <a:cs typeface="Street Corner"/>
            </a:endParaRPr>
          </a:p>
          <a:p>
            <a:endParaRPr lang="en-GB" sz="1201">
              <a:solidFill>
                <a:schemeClr val="tx1"/>
              </a:solidFill>
              <a:latin typeface="Street Corner"/>
              <a:cs typeface="Street Corner"/>
            </a:endParaRPr>
          </a:p>
          <a:p>
            <a:endParaRPr lang="en-GB" sz="1201">
              <a:solidFill>
                <a:schemeClr val="tx1"/>
              </a:solidFill>
              <a:latin typeface="Street Corner"/>
              <a:cs typeface="Street Corner"/>
            </a:endParaRPr>
          </a:p>
          <a:p>
            <a:endParaRPr lang="en-GB" sz="1201">
              <a:solidFill>
                <a:schemeClr val="tx1"/>
              </a:solidFill>
              <a:latin typeface="Street Corner"/>
              <a:cs typeface="Street Corner"/>
            </a:endParaRPr>
          </a:p>
          <a:p>
            <a:r>
              <a:rPr lang="en-GB" sz="1201">
                <a:solidFill>
                  <a:schemeClr val="tx1"/>
                </a:solidFill>
                <a:latin typeface="Street Corner"/>
                <a:cs typeface="Street Corner"/>
              </a:rPr>
              <a:t>In a nutshell: friendlier neighbourhoods, money saved and less stuff ending up in landfill. </a:t>
            </a:r>
          </a:p>
          <a:p>
            <a:r>
              <a:rPr lang="en-GB" sz="1201">
                <a:solidFill>
                  <a:schemeClr val="tx1"/>
                </a:solidFill>
                <a:latin typeface="Street Corner"/>
                <a:cs typeface="Street Corner"/>
              </a:rPr>
              <a:t>It acts at a very local level as members each have a unique 1 mile catchment area. A weekly newsletter lists new members, offers, wants and local announcements. </a:t>
            </a:r>
          </a:p>
          <a:p>
            <a:r>
              <a:rPr lang="en-GB" sz="1201">
                <a:solidFill>
                  <a:schemeClr val="tx1"/>
                </a:solidFill>
                <a:latin typeface="Street Corner"/>
                <a:cs typeface="Street Corner"/>
              </a:rPr>
              <a:t>All that’s required for membership is to offer one thing – a book, a DVD, some gardening equipment, etc. There’s no fee to sign up. </a:t>
            </a:r>
          </a:p>
          <a:p>
            <a:endParaRPr lang="en-GB" sz="1201">
              <a:solidFill>
                <a:schemeClr val="tx1"/>
              </a:solidFill>
              <a:latin typeface="Street Corner"/>
              <a:cs typeface="Street Corner"/>
            </a:endParaRPr>
          </a:p>
          <a:p>
            <a:endParaRPr lang="en-GB" sz="1201">
              <a:solidFill>
                <a:schemeClr val="tx1"/>
              </a:solidFill>
              <a:latin typeface="Street Corner"/>
              <a:cs typeface="Street Corner"/>
            </a:endParaRPr>
          </a:p>
          <a:p>
            <a:endParaRPr lang="en-GB" sz="1201">
              <a:solidFill>
                <a:schemeClr val="tx1"/>
              </a:solidFill>
              <a:latin typeface="Street Corner"/>
              <a:cs typeface="Street Corner"/>
            </a:endParaRPr>
          </a:p>
          <a:p>
            <a:endParaRPr lang="en-GB" sz="1201">
              <a:solidFill>
                <a:schemeClr val="tx1"/>
              </a:solidFill>
              <a:latin typeface="Street Corner"/>
              <a:cs typeface="Street Corner"/>
            </a:endParaRPr>
          </a:p>
          <a:p>
            <a:r>
              <a:rPr lang="en-GB" sz="1201">
                <a:solidFill>
                  <a:schemeClr val="tx1"/>
                </a:solidFill>
                <a:latin typeface="Street Corner"/>
                <a:cs typeface="Street Corner"/>
              </a:rPr>
              <a:t> </a:t>
            </a:r>
          </a:p>
          <a:p>
            <a:endParaRPr lang="en-GB" sz="1201">
              <a:solidFill>
                <a:schemeClr val="tx1"/>
              </a:solidFill>
              <a:latin typeface="Street Corner"/>
              <a:cs typeface="Street Corner"/>
            </a:endParaRPr>
          </a:p>
          <a:p>
            <a:endParaRPr lang="en-GB" sz="1201">
              <a:solidFill>
                <a:schemeClr val="tx1"/>
              </a:solidFill>
              <a:latin typeface="Street Corner"/>
              <a:cs typeface="Street Corner"/>
            </a:endParaRPr>
          </a:p>
          <a:p>
            <a:endParaRPr lang="en-GB" sz="1201">
              <a:solidFill>
                <a:schemeClr val="tx1"/>
              </a:solidFill>
              <a:latin typeface="Street Corner"/>
              <a:cs typeface="Street Corner"/>
            </a:endParaRPr>
          </a:p>
          <a:p>
            <a:endParaRPr lang="en-GB" sz="1201">
              <a:solidFill>
                <a:schemeClr val="tx1"/>
              </a:solidFill>
              <a:latin typeface="Street Corner"/>
              <a:cs typeface="Street Corner"/>
            </a:endParaRPr>
          </a:p>
          <a:p>
            <a:endParaRPr lang="en-GB" sz="1201">
              <a:solidFill>
                <a:schemeClr val="tx1"/>
              </a:solidFill>
              <a:latin typeface="Street Corner"/>
              <a:cs typeface="Street Corner"/>
            </a:endParaRPr>
          </a:p>
        </p:txBody>
      </p:sp>
      <p:sp>
        <p:nvSpPr>
          <p:cNvPr id="7" name="TextBox 6"/>
          <p:cNvSpPr txBox="1"/>
          <p:nvPr/>
        </p:nvSpPr>
        <p:spPr>
          <a:xfrm>
            <a:off x="3766389" y="3675340"/>
            <a:ext cx="3358544" cy="4157035"/>
          </a:xfrm>
          <a:prstGeom prst="rect">
            <a:avLst/>
          </a:prstGeom>
          <a:noFill/>
        </p:spPr>
        <p:txBody>
          <a:bodyPr wrap="square" rtlCol="0">
            <a:spAutoFit/>
          </a:bodyPr>
          <a:lstStyle/>
          <a:p>
            <a:pPr defTabSz="914424"/>
            <a:r>
              <a:rPr lang="en-GB" sz="2399" kern="0">
                <a:solidFill>
                  <a:srgbClr val="660066"/>
                </a:solidFill>
                <a:latin typeface="KG Small Town Southern Girl"/>
                <a:cs typeface="KG Small Town Southern Girl"/>
                <a:sym typeface="Arial"/>
              </a:rPr>
              <a:t>How does it work and how is it funded?</a:t>
            </a:r>
            <a:endParaRPr lang="en-GB" sz="1201">
              <a:latin typeface="Street Corner"/>
              <a:ea typeface="Arial"/>
              <a:cs typeface="Street Corner"/>
              <a:sym typeface="Arial"/>
            </a:endParaRPr>
          </a:p>
          <a:p>
            <a:pPr defTabSz="914424"/>
            <a:r>
              <a:rPr lang="en-GB" sz="1201">
                <a:latin typeface="Street Corner"/>
                <a:ea typeface="Arial"/>
                <a:cs typeface="Street Corner"/>
                <a:sym typeface="Arial"/>
              </a:rPr>
              <a:t>Streetbank is a London-based charity founded in 2010 by Sam Stephens. </a:t>
            </a:r>
          </a:p>
          <a:p>
            <a:pPr defTabSz="914424"/>
            <a:endParaRPr lang="en-GB" sz="1201">
              <a:latin typeface="Street Corner"/>
              <a:ea typeface="Arial"/>
              <a:cs typeface="Street Corner"/>
              <a:sym typeface="Arial"/>
            </a:endParaRPr>
          </a:p>
          <a:p>
            <a:pPr defTabSz="914424"/>
            <a:r>
              <a:rPr lang="en-GB" sz="1201">
                <a:latin typeface="Street Corner"/>
                <a:cs typeface="Street Corner"/>
              </a:rPr>
              <a:t>In February 2014, Streetbank merged with Freeconomy to become the “go to” website for neighbourhood sharing and its membership currently stands at over 50,000, with users in countries all over the world.</a:t>
            </a:r>
            <a:endParaRPr lang="en-GB" sz="1201">
              <a:latin typeface="Street Corner"/>
              <a:ea typeface="Arial"/>
              <a:cs typeface="Street Corner"/>
              <a:sym typeface="Arial"/>
            </a:endParaRPr>
          </a:p>
          <a:p>
            <a:pPr defTabSz="914424"/>
            <a:endParaRPr lang="en-GB" sz="1201">
              <a:latin typeface="Street Corner"/>
              <a:ea typeface="Arial"/>
              <a:cs typeface="Street Corner"/>
              <a:sym typeface="Arial"/>
            </a:endParaRPr>
          </a:p>
          <a:p>
            <a:pPr defTabSz="914424"/>
            <a:r>
              <a:rPr lang="en-GB" sz="1201">
                <a:latin typeface="Street Corner"/>
                <a:ea typeface="Arial"/>
                <a:cs typeface="Street Corner"/>
                <a:sym typeface="Arial"/>
              </a:rPr>
              <a:t>It’s supported by Nesta’s </a:t>
            </a:r>
            <a:r>
              <a:rPr lang="en-GB" sz="1201" i="1">
                <a:latin typeface="Street Corner"/>
                <a:ea typeface="Arial"/>
                <a:cs typeface="Street Corner"/>
                <a:sym typeface="Arial"/>
              </a:rPr>
              <a:t>Innovation in Giving Fund </a:t>
            </a:r>
            <a:r>
              <a:rPr lang="en-GB" sz="1201">
                <a:latin typeface="Street Corner"/>
                <a:ea typeface="Arial"/>
                <a:cs typeface="Street Corner"/>
                <a:sym typeface="Arial"/>
              </a:rPr>
              <a:t>and is building a base of regular donors from its membership to fund improvements to the mobile app and to further grow its membership.</a:t>
            </a:r>
            <a:endParaRPr lang="en-GB" sz="1201">
              <a:latin typeface="Street Corner"/>
              <a:cs typeface="Street Corner"/>
            </a:endParaRPr>
          </a:p>
          <a:p>
            <a:pPr defTabSz="914424"/>
            <a:endParaRPr lang="en-GB" sz="1201">
              <a:latin typeface="Street Corner"/>
              <a:ea typeface="Arial"/>
              <a:cs typeface="Street Corner"/>
              <a:sym typeface="Arial"/>
            </a:endParaRPr>
          </a:p>
          <a:p>
            <a:pPr defTabSz="914424"/>
            <a:r>
              <a:rPr lang="en-GB" sz="1201">
                <a:latin typeface="Street Corner"/>
                <a:ea typeface="Arial"/>
                <a:cs typeface="Street Corner"/>
                <a:sym typeface="Arial"/>
              </a:rPr>
              <a:t>For more information: </a:t>
            </a:r>
            <a:r>
              <a:rPr lang="en-GB" sz="1201">
                <a:latin typeface="Street Corner"/>
                <a:ea typeface="Arial"/>
                <a:cs typeface="Street Corner"/>
                <a:sym typeface="Arial"/>
                <a:hlinkClick r:id="rId2"/>
              </a:rPr>
              <a:t>www.streetbank.com</a:t>
            </a:r>
            <a:endParaRPr lang="en-GB" sz="1201">
              <a:latin typeface="Street Corner"/>
              <a:ea typeface="Arial"/>
              <a:cs typeface="Street Corner"/>
              <a:sym typeface="Arial"/>
            </a:endParaRPr>
          </a:p>
          <a:p>
            <a:pPr defTabSz="914424"/>
            <a:endParaRPr lang="en-GB" sz="1201">
              <a:latin typeface="Street Corner"/>
              <a:ea typeface="Arial"/>
              <a:cs typeface="Street Corner"/>
              <a:sym typeface="Arial"/>
            </a:endParaRPr>
          </a:p>
          <a:p>
            <a:pPr defTabSz="914424"/>
            <a:endParaRPr lang="en-GB" sz="1201">
              <a:latin typeface="Street Corner"/>
              <a:ea typeface="Arial"/>
              <a:cs typeface="Street Corner"/>
              <a:sym typeface="Arial"/>
            </a:endParaRPr>
          </a:p>
        </p:txBody>
      </p:sp>
      <p:sp>
        <p:nvSpPr>
          <p:cNvPr id="10" name="TextBox 9"/>
          <p:cNvSpPr txBox="1"/>
          <p:nvPr/>
        </p:nvSpPr>
        <p:spPr>
          <a:xfrm>
            <a:off x="3719530" y="7740426"/>
            <a:ext cx="4439736" cy="461537"/>
          </a:xfrm>
          <a:prstGeom prst="rect">
            <a:avLst/>
          </a:prstGeom>
          <a:noFill/>
        </p:spPr>
        <p:txBody>
          <a:bodyPr wrap="square" rtlCol="0">
            <a:spAutoFit/>
          </a:bodyPr>
          <a:lstStyle/>
          <a:p>
            <a:pPr defTabSz="914424"/>
            <a:r>
              <a:rPr lang="en-GB" sz="2399" kern="0">
                <a:solidFill>
                  <a:srgbClr val="660066"/>
                </a:solidFill>
                <a:latin typeface="KG Small Town Southern Girl"/>
                <a:cs typeface="KG Small Town Southern Girl"/>
                <a:sym typeface="Arial"/>
              </a:rPr>
              <a:t>What does it achieve?</a:t>
            </a:r>
          </a:p>
        </p:txBody>
      </p:sp>
      <p:sp>
        <p:nvSpPr>
          <p:cNvPr id="8" name="Rectangle 7"/>
          <p:cNvSpPr/>
          <p:nvPr/>
        </p:nvSpPr>
        <p:spPr>
          <a:xfrm>
            <a:off x="3766389" y="8190081"/>
            <a:ext cx="3708243" cy="2404808"/>
          </a:xfrm>
          <a:prstGeom prst="rect">
            <a:avLst/>
          </a:prstGeom>
          <a:solidFill>
            <a:srgbClr val="FFDC6D"/>
          </a:solidFill>
          <a:ln>
            <a:solidFill>
              <a:srgbClr val="FFDC6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defTabSz="914424">
              <a:buFont typeface="Arial" panose="020B0604020202020204" pitchFamily="34" charset="0"/>
              <a:buChar char="•"/>
            </a:pPr>
            <a:r>
              <a:rPr lang="en-GB" sz="1400" kern="0">
                <a:solidFill>
                  <a:schemeClr val="tx1"/>
                </a:solidFill>
                <a:latin typeface="Street Corner" panose="02000400000000000000" pitchFamily="2" charset="0"/>
                <a:sym typeface="Arial"/>
              </a:rPr>
              <a:t>Promotes </a:t>
            </a:r>
            <a:r>
              <a:rPr lang="en-GB" sz="1400" b="1" kern="0">
                <a:solidFill>
                  <a:schemeClr val="tx1"/>
                </a:solidFill>
                <a:latin typeface="Street Corner" panose="02000400000000000000" pitchFamily="2" charset="0"/>
                <a:sym typeface="Arial"/>
              </a:rPr>
              <a:t>community spirit</a:t>
            </a:r>
          </a:p>
          <a:p>
            <a:pPr marL="285750" indent="-285750" defTabSz="914424">
              <a:buFont typeface="Arial" panose="020B0604020202020204" pitchFamily="34" charset="0"/>
              <a:buChar char="•"/>
            </a:pPr>
            <a:r>
              <a:rPr lang="en-GB" sz="1400" kern="0">
                <a:solidFill>
                  <a:schemeClr val="tx1"/>
                </a:solidFill>
                <a:latin typeface="Street Corner" panose="02000400000000000000" pitchFamily="2" charset="0"/>
                <a:sym typeface="Arial"/>
              </a:rPr>
              <a:t>Encourages </a:t>
            </a:r>
            <a:r>
              <a:rPr lang="en-GB" sz="1400" b="1" kern="0">
                <a:solidFill>
                  <a:schemeClr val="tx1"/>
                </a:solidFill>
                <a:latin typeface="Street Corner" panose="02000400000000000000" pitchFamily="2" charset="0"/>
                <a:sym typeface="Arial"/>
              </a:rPr>
              <a:t>generosity</a:t>
            </a:r>
            <a:r>
              <a:rPr lang="en-GB" sz="1400" kern="0">
                <a:solidFill>
                  <a:schemeClr val="tx1"/>
                </a:solidFill>
                <a:latin typeface="Street Corner" panose="02000400000000000000" pitchFamily="2" charset="0"/>
                <a:sym typeface="Arial"/>
              </a:rPr>
              <a:t> and volunteerism</a:t>
            </a:r>
          </a:p>
          <a:p>
            <a:pPr marL="285750" indent="-285750" defTabSz="914424">
              <a:buFont typeface="Arial" panose="020B0604020202020204" pitchFamily="34" charset="0"/>
              <a:buChar char="•"/>
            </a:pPr>
            <a:r>
              <a:rPr lang="en-GB" sz="1400" kern="0">
                <a:solidFill>
                  <a:schemeClr val="tx1"/>
                </a:solidFill>
                <a:latin typeface="Street Corner" panose="02000400000000000000" pitchFamily="2" charset="0"/>
                <a:sym typeface="Arial"/>
              </a:rPr>
              <a:t>Promotes </a:t>
            </a:r>
            <a:r>
              <a:rPr lang="en-GB" sz="1400" b="1" kern="0">
                <a:solidFill>
                  <a:schemeClr val="tx1"/>
                </a:solidFill>
                <a:latin typeface="Street Corner" panose="02000400000000000000" pitchFamily="2" charset="0"/>
                <a:sym typeface="Arial"/>
              </a:rPr>
              <a:t>greener living </a:t>
            </a:r>
            <a:r>
              <a:rPr lang="en-GB" sz="1400" kern="0">
                <a:solidFill>
                  <a:schemeClr val="tx1"/>
                </a:solidFill>
                <a:latin typeface="Street Corner" panose="02000400000000000000" pitchFamily="2" charset="0"/>
                <a:sym typeface="Arial"/>
              </a:rPr>
              <a:t>– reusing things</a:t>
            </a:r>
          </a:p>
          <a:p>
            <a:pPr marL="285750" indent="-285750" defTabSz="914424">
              <a:buFont typeface="Arial" panose="020B0604020202020204" pitchFamily="34" charset="0"/>
              <a:buChar char="•"/>
            </a:pPr>
            <a:r>
              <a:rPr lang="en-GB" sz="1400" kern="0">
                <a:solidFill>
                  <a:schemeClr val="tx1"/>
                </a:solidFill>
                <a:latin typeface="Street Corner" panose="02000400000000000000" pitchFamily="2" charset="0"/>
                <a:sym typeface="Arial"/>
              </a:rPr>
              <a:t>Reduces carbon footprint – local needs are met by </a:t>
            </a:r>
            <a:r>
              <a:rPr lang="en-GB" sz="1400" b="1" kern="0">
                <a:solidFill>
                  <a:schemeClr val="tx1"/>
                </a:solidFill>
                <a:latin typeface="Street Corner" panose="02000400000000000000" pitchFamily="2" charset="0"/>
                <a:sym typeface="Arial"/>
              </a:rPr>
              <a:t>local solutions </a:t>
            </a:r>
          </a:p>
          <a:p>
            <a:pPr marL="285750" indent="-285750" defTabSz="914424">
              <a:buFont typeface="Arial" panose="020B0604020202020204" pitchFamily="34" charset="0"/>
              <a:buChar char="•"/>
            </a:pPr>
            <a:r>
              <a:rPr lang="en-GB" sz="1400" b="1" kern="0">
                <a:solidFill>
                  <a:schemeClr val="tx1"/>
                </a:solidFill>
                <a:latin typeface="Street Corner" panose="02000400000000000000" pitchFamily="2" charset="0"/>
                <a:sym typeface="Arial"/>
              </a:rPr>
              <a:t>Reduces poverty </a:t>
            </a:r>
            <a:r>
              <a:rPr lang="en-GB" sz="1400" kern="0">
                <a:solidFill>
                  <a:schemeClr val="tx1"/>
                </a:solidFill>
                <a:latin typeface="Street Corner" panose="02000400000000000000" pitchFamily="2" charset="0"/>
                <a:sym typeface="Arial"/>
              </a:rPr>
              <a:t>- lowers consumption</a:t>
            </a:r>
          </a:p>
          <a:p>
            <a:pPr marL="285750" indent="-285750" defTabSz="914424">
              <a:buFont typeface="Arial" panose="020B0604020202020204" pitchFamily="34" charset="0"/>
              <a:buChar char="•"/>
            </a:pPr>
            <a:r>
              <a:rPr lang="en-GB" sz="1400" kern="0">
                <a:solidFill>
                  <a:schemeClr val="tx1"/>
                </a:solidFill>
                <a:latin typeface="Street Corner" panose="02000400000000000000" pitchFamily="2" charset="0"/>
                <a:sym typeface="Arial"/>
              </a:rPr>
              <a:t>Removes perceived barriers to </a:t>
            </a:r>
            <a:r>
              <a:rPr lang="en-GB" sz="1400" b="1" kern="0">
                <a:solidFill>
                  <a:schemeClr val="tx1"/>
                </a:solidFill>
                <a:latin typeface="Street Corner" panose="02000400000000000000" pitchFamily="2" charset="0"/>
                <a:sym typeface="Arial"/>
              </a:rPr>
              <a:t>asking for</a:t>
            </a:r>
            <a:r>
              <a:rPr lang="en-GB" sz="1400" kern="0">
                <a:solidFill>
                  <a:schemeClr val="tx1"/>
                </a:solidFill>
                <a:latin typeface="Street Corner" panose="02000400000000000000" pitchFamily="2" charset="0"/>
                <a:sym typeface="Arial"/>
              </a:rPr>
              <a:t> </a:t>
            </a:r>
            <a:r>
              <a:rPr lang="en-GB" sz="1400" b="1" kern="0">
                <a:solidFill>
                  <a:schemeClr val="tx1"/>
                </a:solidFill>
                <a:latin typeface="Street Corner" panose="02000400000000000000" pitchFamily="2" charset="0"/>
                <a:sym typeface="Arial"/>
              </a:rPr>
              <a:t>help</a:t>
            </a:r>
            <a:endParaRPr lang="en-GB" sz="1400" kern="0">
              <a:solidFill>
                <a:schemeClr val="tx1"/>
              </a:solidFill>
              <a:latin typeface="Street Corner" panose="02000400000000000000" pitchFamily="2" charset="0"/>
              <a:sym typeface="Aria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2624" y="335921"/>
            <a:ext cx="2195771" cy="3042164"/>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56583" y="5846255"/>
            <a:ext cx="1628614" cy="2044505"/>
          </a:xfrm>
          <a:prstGeom prst="rect">
            <a:avLst/>
          </a:prstGeom>
        </p:spPr>
      </p:pic>
    </p:spTree>
    <p:extLst>
      <p:ext uri="{BB962C8B-B14F-4D97-AF65-F5344CB8AC3E}">
        <p14:creationId xmlns:p14="http://schemas.microsoft.com/office/powerpoint/2010/main" val="32161210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62" name="Shape 62"/>
          <p:cNvSpPr txBox="1"/>
          <p:nvPr/>
        </p:nvSpPr>
        <p:spPr>
          <a:xfrm>
            <a:off x="287350" y="251764"/>
            <a:ext cx="6647587" cy="762372"/>
          </a:xfrm>
          <a:prstGeom prst="rect">
            <a:avLst/>
          </a:prstGeom>
          <a:noFill/>
          <a:ln>
            <a:noFill/>
          </a:ln>
        </p:spPr>
        <p:txBody>
          <a:bodyPr lIns="102825" tIns="102825" rIns="102825" bIns="102825" anchor="t" anchorCtr="0">
            <a:noAutofit/>
          </a:bodyPr>
          <a:lstStyle/>
          <a:p>
            <a:pPr marL="0" marR="0" lvl="0" indent="0" algn="l" rtl="0">
              <a:lnSpc>
                <a:spcPct val="115000"/>
              </a:lnSpc>
              <a:spcBef>
                <a:spcPts val="0"/>
              </a:spcBef>
              <a:spcAft>
                <a:spcPts val="0"/>
              </a:spcAft>
              <a:buNone/>
            </a:pPr>
            <a:r>
              <a:rPr lang="en-US" sz="3800">
                <a:solidFill>
                  <a:srgbClr val="550878"/>
                </a:solidFill>
                <a:latin typeface="KG Small Town Southern Girl" panose="02000505000000020004" pitchFamily="2" charset="0"/>
                <a:ea typeface="Times New Roman"/>
                <a:cs typeface="Times New Roman"/>
                <a:sym typeface="Times New Roman"/>
              </a:rPr>
              <a:t>Our Design Principles</a:t>
            </a:r>
            <a:endParaRPr lang="en-US" sz="1200" b="1" i="1">
              <a:solidFill>
                <a:srgbClr val="FF0000"/>
              </a:solidFill>
              <a:latin typeface="Street Corner" panose="02000400000000000000" pitchFamily="2" charset="0"/>
            </a:endParaRPr>
          </a:p>
        </p:txBody>
      </p:sp>
      <p:cxnSp>
        <p:nvCxnSpPr>
          <p:cNvPr id="63" name="Shape 63"/>
          <p:cNvCxnSpPr/>
          <p:nvPr/>
        </p:nvCxnSpPr>
        <p:spPr>
          <a:xfrm rot="10800000" flipH="1">
            <a:off x="287350" y="1106640"/>
            <a:ext cx="6961499" cy="12599"/>
          </a:xfrm>
          <a:prstGeom prst="straightConnector1">
            <a:avLst/>
          </a:prstGeom>
          <a:noFill/>
          <a:ln w="9525" cap="flat" cmpd="sng">
            <a:solidFill>
              <a:schemeClr val="dk2"/>
            </a:solidFill>
            <a:prstDash val="solid"/>
            <a:round/>
            <a:headEnd type="none" w="lg" len="lg"/>
            <a:tailEnd type="none" w="lg" len="lg"/>
          </a:ln>
        </p:spPr>
      </p:cxnSp>
      <p:sp>
        <p:nvSpPr>
          <p:cNvPr id="5" name="Shape 74"/>
          <p:cNvSpPr txBox="1"/>
          <p:nvPr/>
        </p:nvSpPr>
        <p:spPr>
          <a:xfrm>
            <a:off x="287350" y="1228644"/>
            <a:ext cx="7018499" cy="9010557"/>
          </a:xfrm>
          <a:prstGeom prst="rect">
            <a:avLst/>
          </a:prstGeom>
          <a:noFill/>
          <a:ln>
            <a:noFill/>
          </a:ln>
        </p:spPr>
        <p:txBody>
          <a:bodyPr lIns="102825" tIns="102825" rIns="102825" bIns="102825" anchor="t" anchorCtr="0">
            <a:noAutofit/>
          </a:bodyPr>
          <a:lstStyle/>
          <a:p>
            <a:r>
              <a:rPr lang="en-GB">
                <a:latin typeface="Street Corner"/>
                <a:cs typeface="Street Corner"/>
              </a:rPr>
              <a:t>The following </a:t>
            </a:r>
            <a:r>
              <a:rPr lang="en-GB" b="1">
                <a:latin typeface="Street Corner"/>
                <a:cs typeface="Street Corner"/>
              </a:rPr>
              <a:t>Design Principles </a:t>
            </a:r>
            <a:r>
              <a:rPr lang="en-GB">
                <a:latin typeface="Street Corner"/>
                <a:cs typeface="Street Corner"/>
              </a:rPr>
              <a:t>are based on our research and experience of working in the communities thus far, conversations with key stakeholders and mentoring sessions with Asset Based Community Development experts.</a:t>
            </a:r>
          </a:p>
          <a:p>
            <a:endParaRPr lang="en-GB">
              <a:latin typeface="Street Corner"/>
              <a:cs typeface="Street Corner"/>
            </a:endParaRPr>
          </a:p>
          <a:p>
            <a:r>
              <a:rPr lang="en-GB">
                <a:latin typeface="Street Corner"/>
                <a:cs typeface="Street Corner"/>
              </a:rPr>
              <a:t>Our Design Principles will inspire our service design process and we will go back to them several times during the design and implementation of the service idea to make sure that we are true to what we learned working in the community and what the residents told us.</a:t>
            </a:r>
            <a:endParaRPr lang="en-US">
              <a:latin typeface="Street Corner"/>
              <a:cs typeface="Street Corner"/>
            </a:endParaRPr>
          </a:p>
          <a:p>
            <a:r>
              <a:rPr lang="en-GB"/>
              <a:t> </a:t>
            </a:r>
          </a:p>
          <a:p>
            <a:r>
              <a:rPr lang="en-GB" sz="1800">
                <a:solidFill>
                  <a:srgbClr val="660066"/>
                </a:solidFill>
                <a:latin typeface="KG Small Town Southern Girl"/>
                <a:cs typeface="KG Small Town Southern Girl"/>
              </a:rPr>
              <a:t>Our Resilient Toge</a:t>
            </a:r>
            <a:r>
              <a:rPr lang="en-US" sz="1800">
                <a:solidFill>
                  <a:srgbClr val="660066"/>
                </a:solidFill>
                <a:latin typeface="KG Small Town Southern Girl"/>
                <a:cs typeface="KG Small Town Southern Girl"/>
              </a:rPr>
              <a:t>ther Service is</a:t>
            </a:r>
          </a:p>
          <a:p>
            <a:pPr marL="285750" indent="-285750">
              <a:buFont typeface="Arial"/>
              <a:buChar char="•"/>
            </a:pPr>
            <a:r>
              <a:rPr lang="en-US" sz="1800">
                <a:solidFill>
                  <a:srgbClr val="660066"/>
                </a:solidFill>
                <a:latin typeface="KG Small Town Southern Girl"/>
                <a:cs typeface="KG Small Town Southern Girl"/>
              </a:rPr>
              <a:t>Accessible: </a:t>
            </a:r>
            <a:r>
              <a:rPr lang="en-GB">
                <a:latin typeface="Street Corner"/>
                <a:cs typeface="Street Corner"/>
              </a:rPr>
              <a:t>to any resident with a desire to contribute to their community. Special care will be taken to make it accessible to people with low literacy and whose primary language isn’t English.</a:t>
            </a:r>
          </a:p>
          <a:p>
            <a:pPr marL="285750" indent="-285750">
              <a:buFont typeface="Arial"/>
              <a:buChar char="•"/>
            </a:pPr>
            <a:endParaRPr lang="en-GB">
              <a:latin typeface="Street Corner"/>
              <a:cs typeface="Street Corner"/>
            </a:endParaRPr>
          </a:p>
          <a:p>
            <a:pPr marL="285750" indent="-285750">
              <a:buFont typeface="Arial"/>
              <a:buChar char="•"/>
            </a:pPr>
            <a:r>
              <a:rPr lang="en-GB" sz="1800">
                <a:solidFill>
                  <a:srgbClr val="660066"/>
                </a:solidFill>
                <a:latin typeface="KG Small Town Southern Girl"/>
                <a:cs typeface="KG Small Town Southern Girl"/>
              </a:rPr>
              <a:t>Grounded: </a:t>
            </a:r>
            <a:r>
              <a:rPr lang="en-GB">
                <a:latin typeface="Street Corner"/>
                <a:cs typeface="Street Corner"/>
              </a:rPr>
              <a:t>in what matters to the community (meaningful and relevant) and therefore builds the community from the bottom up. </a:t>
            </a:r>
          </a:p>
          <a:p>
            <a:pPr marL="285750" indent="-285750">
              <a:buFont typeface="Arial"/>
              <a:buChar char="•"/>
            </a:pPr>
            <a:endParaRPr lang="en-GB">
              <a:latin typeface="Street Corner"/>
              <a:cs typeface="Street Corner"/>
            </a:endParaRPr>
          </a:p>
          <a:p>
            <a:pPr marL="285750" lvl="1" indent="-285750">
              <a:buFont typeface="Arial"/>
              <a:buChar char="•"/>
            </a:pPr>
            <a:r>
              <a:rPr lang="en-GB" sz="1800">
                <a:solidFill>
                  <a:srgbClr val="660066"/>
                </a:solidFill>
                <a:latin typeface="KG Small Town Southern Girl"/>
                <a:cs typeface="KG Small Town Southern Girl"/>
              </a:rPr>
              <a:t>Holistic: </a:t>
            </a:r>
            <a:r>
              <a:rPr lang="en-GB">
                <a:latin typeface="Street Corner"/>
                <a:cs typeface="Street Corner"/>
              </a:rPr>
              <a:t>as it promotes the community as a whole, rather than a select group of individuals.</a:t>
            </a:r>
          </a:p>
          <a:p>
            <a:pPr marL="285750" lvl="1" indent="-285750">
              <a:buFont typeface="Arial"/>
              <a:buChar char="•"/>
            </a:pPr>
            <a:endParaRPr lang="en-US" sz="1200">
              <a:latin typeface="Street Corner"/>
              <a:cs typeface="Street Corner"/>
            </a:endParaRPr>
          </a:p>
          <a:p>
            <a:pPr marL="285750" lvl="0" indent="-285750">
              <a:lnSpc>
                <a:spcPct val="130000"/>
              </a:lnSpc>
              <a:buFont typeface="Arial"/>
              <a:buChar char="•"/>
            </a:pPr>
            <a:r>
              <a:rPr lang="en-GB" sz="1800">
                <a:solidFill>
                  <a:srgbClr val="660066"/>
                </a:solidFill>
                <a:latin typeface="KG Small Town Southern Girl"/>
                <a:cs typeface="KG Small Town Southern Girl"/>
              </a:rPr>
              <a:t>Sustainable: </a:t>
            </a:r>
            <a:r>
              <a:rPr lang="en-GB">
                <a:latin typeface="Street Corner"/>
                <a:cs typeface="Street Corner"/>
              </a:rPr>
              <a:t>as it is easy to implement and facilitate.</a:t>
            </a:r>
          </a:p>
          <a:p>
            <a:pPr marL="285750" lvl="0" indent="-285750">
              <a:lnSpc>
                <a:spcPct val="130000"/>
              </a:lnSpc>
              <a:buFont typeface="Arial"/>
              <a:buChar char="•"/>
            </a:pPr>
            <a:endParaRPr lang="en-US" sz="1200">
              <a:latin typeface="Street Corner"/>
              <a:cs typeface="Street Corner"/>
            </a:endParaRPr>
          </a:p>
          <a:p>
            <a:pPr marL="285750" lvl="0" indent="-285750">
              <a:buFont typeface="Arial"/>
              <a:buChar char="•"/>
            </a:pPr>
            <a:r>
              <a:rPr lang="en-GB" sz="1800">
                <a:solidFill>
                  <a:srgbClr val="660066"/>
                </a:solidFill>
                <a:latin typeface="KG Small Town Southern Girl"/>
                <a:cs typeface="KG Small Town Southern Girl"/>
              </a:rPr>
              <a:t>Innovative: </a:t>
            </a:r>
            <a:r>
              <a:rPr lang="en-GB">
                <a:latin typeface="Street Corner"/>
                <a:cs typeface="Street Corner"/>
              </a:rPr>
              <a:t>doesn’t duplicate what’s previously been created (especially not what’s already available in the community).</a:t>
            </a:r>
          </a:p>
          <a:p>
            <a:pPr marL="285750" lvl="0" indent="-285750">
              <a:buFont typeface="Arial"/>
              <a:buChar char="•"/>
            </a:pPr>
            <a:endParaRPr lang="en-US" sz="1200">
              <a:latin typeface="Street Corner"/>
              <a:cs typeface="Street Corner"/>
            </a:endParaRPr>
          </a:p>
          <a:p>
            <a:pPr marL="285750" lvl="0" indent="-285750">
              <a:lnSpc>
                <a:spcPct val="130000"/>
              </a:lnSpc>
              <a:buFont typeface="Arial"/>
              <a:buChar char="•"/>
            </a:pPr>
            <a:r>
              <a:rPr lang="en-GB" sz="1800">
                <a:solidFill>
                  <a:srgbClr val="660066"/>
                </a:solidFill>
                <a:latin typeface="KG Small Town Southern Girl"/>
                <a:cs typeface="KG Small Town Southern Girl"/>
              </a:rPr>
              <a:t>Scalable </a:t>
            </a:r>
            <a:r>
              <a:rPr lang="en-GB">
                <a:latin typeface="Street Corner"/>
                <a:cs typeface="Street Corner"/>
              </a:rPr>
              <a:t>as it is relevant to a national audience.</a:t>
            </a:r>
          </a:p>
          <a:p>
            <a:pPr marL="285750" lvl="0" indent="-285750">
              <a:lnSpc>
                <a:spcPct val="130000"/>
              </a:lnSpc>
              <a:buFont typeface="Arial"/>
              <a:buChar char="•"/>
            </a:pPr>
            <a:endParaRPr lang="en-US" sz="1200">
              <a:latin typeface="Street Corner"/>
              <a:cs typeface="Street Corner"/>
            </a:endParaRPr>
          </a:p>
          <a:p>
            <a:r>
              <a:rPr lang="en-GB" b="1">
                <a:latin typeface="Street Corner"/>
                <a:cs typeface="Street Corner"/>
              </a:rPr>
              <a:t> </a:t>
            </a:r>
            <a:endParaRPr lang="en-US">
              <a:latin typeface="Street Corner"/>
              <a:cs typeface="Street Corner"/>
            </a:endParaRPr>
          </a:p>
          <a:p>
            <a:r>
              <a:rPr lang="en-GB" sz="1800">
                <a:solidFill>
                  <a:srgbClr val="660066"/>
                </a:solidFill>
                <a:latin typeface="KG Small Town Southern Girl"/>
                <a:cs typeface="KG Small Town Southern Girl"/>
              </a:rPr>
              <a:t>“(</a:t>
            </a:r>
            <a:r>
              <a:rPr lang="is-IS" sz="1800">
                <a:solidFill>
                  <a:srgbClr val="660066"/>
                </a:solidFill>
                <a:latin typeface="KG Small Town Southern Girl"/>
                <a:cs typeface="KG Small Town Southern Girl"/>
              </a:rPr>
              <a:t>…) </a:t>
            </a:r>
            <a:r>
              <a:rPr lang="en-GB" sz="1800">
                <a:solidFill>
                  <a:srgbClr val="660066"/>
                </a:solidFill>
                <a:latin typeface="KG Small Town Southern Girl"/>
                <a:cs typeface="KG Small Town Southern Girl"/>
              </a:rPr>
              <a:t>we can disable people as professionals. The most powerful (thing to do) to disable somebody is to tell them that we’re helping them and to tell ourselves that we’re helping them and to do the helping by wearing the mask of love.”</a:t>
            </a:r>
          </a:p>
          <a:p>
            <a:pPr>
              <a:lnSpc>
                <a:spcPct val="130000"/>
              </a:lnSpc>
            </a:pPr>
            <a:r>
              <a:rPr lang="en-GB" sz="1200">
                <a:solidFill>
                  <a:schemeClr val="tx1"/>
                </a:solidFill>
                <a:latin typeface="Street Corner"/>
                <a:cs typeface="Street Corner"/>
              </a:rPr>
              <a:t>Asset Based Community Development Expert </a:t>
            </a:r>
          </a:p>
          <a:p>
            <a:endParaRPr lang="en-US" sz="1200">
              <a:ea typeface="Tahoma" panose="020B0604030504040204" pitchFamily="34" charset="0"/>
            </a:endParaRPr>
          </a:p>
          <a:p>
            <a:endParaRPr lang="en-US" sz="1200">
              <a:solidFill>
                <a:schemeClr val="dk1"/>
              </a:solidFill>
              <a:latin typeface="Street Corner"/>
              <a:ea typeface="Tahoma" panose="020B0604030504040204" pitchFamily="34" charset="0"/>
              <a:cs typeface="Street Corner"/>
              <a:sym typeface="Questrial"/>
            </a:endParaRPr>
          </a:p>
          <a:p>
            <a:endParaRPr lang="en-US" sz="1200">
              <a:solidFill>
                <a:schemeClr val="dk1"/>
              </a:solidFill>
              <a:latin typeface="Street Corner"/>
              <a:ea typeface="Tahoma" panose="020B0604030504040204" pitchFamily="34" charset="0"/>
              <a:cs typeface="Street Corner"/>
              <a:sym typeface="Questrial"/>
            </a:endParaRPr>
          </a:p>
          <a:p>
            <a:pPr marL="171450" indent="-171450">
              <a:buFont typeface="Arial" panose="020B0604020202020204" pitchFamily="34" charset="0"/>
              <a:buChar char="•"/>
            </a:pPr>
            <a:endParaRPr lang="en-GB" sz="1200"/>
          </a:p>
          <a:p>
            <a:endParaRPr lang="en-GB" sz="1200"/>
          </a:p>
          <a:p>
            <a:endParaRPr lang="en-GB" sz="1200"/>
          </a:p>
        </p:txBody>
      </p:sp>
    </p:spTree>
    <p:extLst>
      <p:ext uri="{BB962C8B-B14F-4D97-AF65-F5344CB8AC3E}">
        <p14:creationId xmlns:p14="http://schemas.microsoft.com/office/powerpoint/2010/main" val="3210809592"/>
      </p:ext>
    </p:extLst>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p:nvPr/>
        </p:nvSpPr>
        <p:spPr>
          <a:xfrm>
            <a:off x="213088" y="1501527"/>
            <a:ext cx="7018499" cy="9010557"/>
          </a:xfrm>
          <a:prstGeom prst="rect">
            <a:avLst/>
          </a:prstGeom>
          <a:noFill/>
          <a:ln>
            <a:noFill/>
          </a:ln>
        </p:spPr>
        <p:txBody>
          <a:bodyPr lIns="102825" tIns="102825" rIns="102825" bIns="102825" anchor="t" anchorCtr="0">
            <a:noAutofit/>
          </a:bodyPr>
          <a:lstStyle/>
          <a:p>
            <a:pPr lvl="0">
              <a:lnSpc>
                <a:spcPct val="115000"/>
              </a:lnSpc>
            </a:pPr>
            <a:r>
              <a:rPr lang="en-US" sz="1200">
                <a:solidFill>
                  <a:schemeClr val="dk1"/>
                </a:solidFill>
                <a:latin typeface="Street Corner"/>
                <a:ea typeface="Tahoma" panose="020B0604030504040204" pitchFamily="34" charset="0"/>
                <a:cs typeface="Street Corner"/>
                <a:sym typeface="Questrial"/>
              </a:rPr>
              <a:t>The research has shown that a healthy community means a place where people feel connected, where they feel that they know where to turn if they need help, and that they are welcomed and are part of something.</a:t>
            </a:r>
          </a:p>
          <a:p>
            <a:pPr lvl="0">
              <a:lnSpc>
                <a:spcPct val="115000"/>
              </a:lnSpc>
            </a:pPr>
            <a:endParaRPr lang="en-US" sz="1200">
              <a:solidFill>
                <a:schemeClr val="dk1"/>
              </a:solidFill>
              <a:latin typeface="Street Corner"/>
              <a:ea typeface="Tahoma" panose="020B0604030504040204" pitchFamily="34" charset="0"/>
              <a:cs typeface="Street Corner"/>
              <a:sym typeface="Questrial"/>
            </a:endParaRPr>
          </a:p>
          <a:p>
            <a:pPr>
              <a:lnSpc>
                <a:spcPct val="115000"/>
              </a:lnSpc>
            </a:pPr>
            <a:r>
              <a:rPr lang="en-US" sz="1200">
                <a:solidFill>
                  <a:schemeClr val="dk1"/>
                </a:solidFill>
                <a:latin typeface="Street Corner"/>
                <a:ea typeface="Tahoma" panose="020B0604030504040204" pitchFamily="34" charset="0"/>
                <a:cs typeface="Street Corner"/>
                <a:sym typeface="Questrial"/>
              </a:rPr>
              <a:t>The people we spoke to told us that they wanted </a:t>
            </a:r>
            <a:r>
              <a:rPr lang="en-GB" sz="1200">
                <a:solidFill>
                  <a:schemeClr val="dk1"/>
                </a:solidFill>
                <a:latin typeface="Street Corner" panose="02000400000000000000" pitchFamily="2" charset="0"/>
              </a:rPr>
              <a:t>to make their lives better, and that the community space has a key role to play in this.</a:t>
            </a:r>
          </a:p>
          <a:p>
            <a:pPr lvl="0">
              <a:defRPr/>
            </a:pPr>
            <a:endParaRPr lang="en-GB" sz="1200" b="1">
              <a:latin typeface="Street Corner" panose="02000400000000000000" pitchFamily="2" charset="0"/>
              <a:ea typeface="Questrial"/>
              <a:cs typeface="Questrial"/>
              <a:sym typeface="Questrial"/>
            </a:endParaRPr>
          </a:p>
          <a:p>
            <a:pPr lvl="0">
              <a:defRPr/>
            </a:pPr>
            <a:r>
              <a:rPr lang="en-GB" sz="1600">
                <a:solidFill>
                  <a:srgbClr val="660066"/>
                </a:solidFill>
                <a:latin typeface="KG Small Town Southern Girl"/>
                <a:cs typeface="KG Small Town Southern Girl"/>
                <a:sym typeface="Questrial"/>
              </a:rPr>
              <a:t>“I would not know where to turn for help, and this is worrying me”</a:t>
            </a:r>
          </a:p>
          <a:p>
            <a:pPr lvl="0">
              <a:defRPr/>
            </a:pPr>
            <a:r>
              <a:rPr lang="en-GB" sz="1200">
                <a:latin typeface="Street Corner" panose="02000400000000000000" pitchFamily="2" charset="0"/>
                <a:ea typeface="Questrial"/>
                <a:cs typeface="Questrial"/>
                <a:sym typeface="Questrial"/>
              </a:rPr>
              <a:t>We learned that a sense of purpose, a social network and personal contacts are really important to people to help them feel positive, calm their anxieties and feel in control.</a:t>
            </a:r>
          </a:p>
          <a:p>
            <a:pPr>
              <a:lnSpc>
                <a:spcPct val="115000"/>
              </a:lnSpc>
            </a:pPr>
            <a:endParaRPr lang="en-GB" sz="1200">
              <a:solidFill>
                <a:schemeClr val="dk1"/>
              </a:solidFill>
              <a:latin typeface="Street Corner" panose="02000400000000000000" pitchFamily="2" charset="0"/>
            </a:endParaRPr>
          </a:p>
          <a:p>
            <a:pPr>
              <a:lnSpc>
                <a:spcPct val="115000"/>
              </a:lnSpc>
            </a:pPr>
            <a:r>
              <a:rPr lang="en-GB" sz="1600">
                <a:solidFill>
                  <a:srgbClr val="660066"/>
                </a:solidFill>
                <a:latin typeface="KG Small Town Southern Girl"/>
                <a:cs typeface="KG Small Town Southern Girl"/>
              </a:rPr>
              <a:t>“Barriers are in the way for people to be active in their communities”</a:t>
            </a:r>
          </a:p>
          <a:p>
            <a:pPr>
              <a:lnSpc>
                <a:spcPct val="115000"/>
              </a:lnSpc>
            </a:pPr>
            <a:r>
              <a:rPr lang="en-US" sz="1200">
                <a:solidFill>
                  <a:schemeClr val="dk1"/>
                </a:solidFill>
                <a:latin typeface="Street Corner"/>
                <a:ea typeface="Tahoma" panose="020B0604030504040204" pitchFamily="34" charset="0"/>
                <a:cs typeface="Street Corner"/>
                <a:sym typeface="Questrial"/>
              </a:rPr>
              <a:t>We learned that there are many people in the communities who are willing to do more and be active, but that they need some support and encouragement in order to do that. Sometimes barriers to engagement are there that can’t be surmounted (like the lack of transport or a language barrier), but many times barriers are not just physical but they are in our minds too. These barriers take the shape of anxiety and fear of failing, the feeling of insecurity that we have nothing to give. </a:t>
            </a:r>
          </a:p>
          <a:p>
            <a:pPr>
              <a:lnSpc>
                <a:spcPct val="115000"/>
              </a:lnSpc>
            </a:pPr>
            <a:endParaRPr lang="en-GB" sz="1600">
              <a:solidFill>
                <a:srgbClr val="660066"/>
              </a:solidFill>
              <a:latin typeface="KG Small Town Southern Girl"/>
              <a:cs typeface="KG Small Town Southern Girl"/>
            </a:endParaRPr>
          </a:p>
          <a:p>
            <a:pPr>
              <a:lnSpc>
                <a:spcPct val="115000"/>
              </a:lnSpc>
            </a:pPr>
            <a:r>
              <a:rPr lang="en-GB" sz="1600">
                <a:solidFill>
                  <a:srgbClr val="660066"/>
                </a:solidFill>
                <a:latin typeface="KG Small Town Southern Girl"/>
                <a:cs typeface="KG Small Town Southern Girl"/>
              </a:rPr>
              <a:t>“Participation is something you can learn”</a:t>
            </a:r>
            <a:endParaRPr lang="en-US" sz="1200">
              <a:solidFill>
                <a:schemeClr val="dk1"/>
              </a:solidFill>
              <a:latin typeface="Street Corner"/>
              <a:ea typeface="Tahoma" panose="020B0604030504040204" pitchFamily="34" charset="0"/>
              <a:cs typeface="Street Corner"/>
              <a:sym typeface="Questrial"/>
            </a:endParaRPr>
          </a:p>
          <a:p>
            <a:pPr>
              <a:defRPr/>
            </a:pPr>
            <a:r>
              <a:rPr lang="en-US" sz="1200">
                <a:solidFill>
                  <a:schemeClr val="dk1"/>
                </a:solidFill>
                <a:latin typeface="Street Corner"/>
                <a:ea typeface="Tahoma" panose="020B0604030504040204" pitchFamily="34" charset="0"/>
                <a:cs typeface="Street Corner"/>
                <a:sym typeface="Questrial"/>
              </a:rPr>
              <a:t>But we have also learnt that everyone has something to give. What’s needed is to create and identify opportunities for giving, in a protected and supported way. Participation is something that can be learned, everyone can participate, if they choose to, and benefit from doing so.</a:t>
            </a:r>
            <a:r>
              <a:rPr lang="en-US" sz="1200" b="1">
                <a:latin typeface="Street Corner" panose="02000400000000000000" pitchFamily="2" charset="0"/>
              </a:rPr>
              <a:t> </a:t>
            </a:r>
            <a:r>
              <a:rPr lang="en-US" sz="1200">
                <a:latin typeface="Street Corner" panose="02000400000000000000" pitchFamily="2" charset="0"/>
              </a:rPr>
              <a:t>The hardest thing to learn, sometimes, is to let people helping you. We have heard the stories of some people that do so much in their community and that this is rewarding, but that this can be tiring too. Everyone at times needs some rest and some help, and it is important to learn how to balance the giving with the receiving, so people don’t burnout. As one of the resident told us, people think that their problems are too small to ask for help.</a:t>
            </a:r>
            <a:endParaRPr lang="en-GB" sz="1200">
              <a:solidFill>
                <a:srgbClr val="660066"/>
              </a:solidFill>
              <a:latin typeface="KG Small Town Southern Girl"/>
              <a:cs typeface="KG Small Town Southern Girl"/>
            </a:endParaRPr>
          </a:p>
          <a:p>
            <a:pPr lvl="0">
              <a:defRPr/>
            </a:pPr>
            <a:endParaRPr lang="en-US" sz="1200">
              <a:solidFill>
                <a:schemeClr val="dk1"/>
              </a:solidFill>
              <a:latin typeface="Street Corner"/>
              <a:ea typeface="Tahoma" panose="020B0604030504040204" pitchFamily="34" charset="0"/>
              <a:cs typeface="Street Corner"/>
              <a:sym typeface="Questrial"/>
            </a:endParaRPr>
          </a:p>
          <a:p>
            <a:pPr lvl="0">
              <a:lnSpc>
                <a:spcPct val="115000"/>
              </a:lnSpc>
            </a:pPr>
            <a:endParaRPr lang="en-US" sz="1200">
              <a:solidFill>
                <a:schemeClr val="dk1"/>
              </a:solidFill>
              <a:latin typeface="Street Corner"/>
              <a:ea typeface="Tahoma" panose="020B0604030504040204" pitchFamily="34" charset="0"/>
              <a:cs typeface="Street Corner"/>
              <a:sym typeface="Questrial"/>
            </a:endParaRPr>
          </a:p>
          <a:p>
            <a:pPr lvl="0" rtl="0">
              <a:lnSpc>
                <a:spcPct val="115000"/>
              </a:lnSpc>
              <a:spcBef>
                <a:spcPts val="0"/>
              </a:spcBef>
              <a:buNone/>
            </a:pPr>
            <a:r>
              <a:rPr lang="en-US" sz="1800">
                <a:solidFill>
                  <a:srgbClr val="660066"/>
                </a:solidFill>
                <a:latin typeface="KG Small Town Southern Girl"/>
                <a:ea typeface="Tahoma" panose="020B0604030504040204" pitchFamily="34" charset="0"/>
                <a:cs typeface="KG Small Town Southern Girl"/>
                <a:sym typeface="Questrial"/>
              </a:rPr>
              <a:t>The gap in the service</a:t>
            </a:r>
          </a:p>
          <a:p>
            <a:pPr lvl="0" rtl="0">
              <a:lnSpc>
                <a:spcPct val="115000"/>
              </a:lnSpc>
              <a:spcBef>
                <a:spcPts val="0"/>
              </a:spcBef>
              <a:buNone/>
            </a:pPr>
            <a:r>
              <a:rPr lang="en-US" sz="1200">
                <a:solidFill>
                  <a:schemeClr val="dk1"/>
                </a:solidFill>
                <a:latin typeface="Street Corner"/>
                <a:ea typeface="Tahoma" panose="020B0604030504040204" pitchFamily="34" charset="0"/>
                <a:cs typeface="Street Corner"/>
                <a:sym typeface="Questrial"/>
              </a:rPr>
              <a:t>We have also learnt that there is a clear gap in provision of information of what support and resources are available in the community, and that many people, especially new residents, don’t know where to go and what is available to them. </a:t>
            </a:r>
          </a:p>
          <a:p>
            <a:pPr lvl="0" rtl="0">
              <a:lnSpc>
                <a:spcPct val="115000"/>
              </a:lnSpc>
              <a:spcBef>
                <a:spcPts val="0"/>
              </a:spcBef>
              <a:buNone/>
            </a:pPr>
            <a:r>
              <a:rPr lang="en-US" sz="1200">
                <a:solidFill>
                  <a:schemeClr val="dk1"/>
                </a:solidFill>
                <a:latin typeface="Street Corner"/>
                <a:ea typeface="Tahoma" panose="020B0604030504040204" pitchFamily="34" charset="0"/>
                <a:cs typeface="Street Corner"/>
                <a:sym typeface="Questrial"/>
              </a:rPr>
              <a:t>Resources and initiatives from the local Council or from local groups need to speak to and be accessible to all the residents, to ensure that everyone can find something for them and everyone has an opportunity to give and take part, if they want to. </a:t>
            </a:r>
          </a:p>
          <a:p>
            <a:pPr lvl="0" rtl="0">
              <a:lnSpc>
                <a:spcPct val="115000"/>
              </a:lnSpc>
              <a:spcBef>
                <a:spcPts val="0"/>
              </a:spcBef>
              <a:buNone/>
            </a:pPr>
            <a:endParaRPr lang="en-US" sz="1200">
              <a:solidFill>
                <a:schemeClr val="dk1"/>
              </a:solidFill>
              <a:latin typeface="Street Corner"/>
              <a:ea typeface="Tahoma" panose="020B0604030504040204" pitchFamily="34" charset="0"/>
              <a:cs typeface="Street Corner"/>
              <a:sym typeface="Questrial"/>
            </a:endParaRPr>
          </a:p>
          <a:p>
            <a:endParaRPr lang="en-GB" sz="1200">
              <a:solidFill>
                <a:srgbClr val="3E0F46"/>
              </a:solidFill>
              <a:latin typeface="Street Corner"/>
              <a:ea typeface="Tahoma"/>
              <a:cs typeface="Street Corner"/>
            </a:endParaRPr>
          </a:p>
          <a:p>
            <a:pPr lvl="0" rtl="0">
              <a:lnSpc>
                <a:spcPct val="115000"/>
              </a:lnSpc>
              <a:spcBef>
                <a:spcPts val="0"/>
              </a:spcBef>
              <a:buNone/>
            </a:pPr>
            <a:endParaRPr lang="en-US" sz="1200">
              <a:solidFill>
                <a:schemeClr val="dk1"/>
              </a:solidFill>
              <a:latin typeface="Street Corner"/>
              <a:ea typeface="Tahoma" panose="020B0604030504040204" pitchFamily="34" charset="0"/>
              <a:cs typeface="Street Corner"/>
              <a:sym typeface="Questrial"/>
            </a:endParaRPr>
          </a:p>
          <a:p>
            <a:endParaRPr lang="en-GB" sz="1200"/>
          </a:p>
        </p:txBody>
      </p:sp>
      <p:sp>
        <p:nvSpPr>
          <p:cNvPr id="75" name="Shape 75"/>
          <p:cNvSpPr txBox="1">
            <a:spLocks noGrp="1"/>
          </p:cNvSpPr>
          <p:nvPr>
            <p:ph type="title"/>
          </p:nvPr>
        </p:nvSpPr>
        <p:spPr>
          <a:xfrm>
            <a:off x="257787" y="596834"/>
            <a:ext cx="7044299" cy="717310"/>
          </a:xfrm>
          <a:prstGeom prst="rect">
            <a:avLst/>
          </a:prstGeom>
        </p:spPr>
        <p:txBody>
          <a:bodyPr lIns="102825" tIns="102825" rIns="102825" bIns="102825" anchor="t" anchorCtr="0">
            <a:noAutofit/>
          </a:bodyPr>
          <a:lstStyle/>
          <a:p>
            <a:pPr lvl="0"/>
            <a:r>
              <a:rPr lang="en-US" sz="3600">
                <a:solidFill>
                  <a:srgbClr val="660066"/>
                </a:solidFill>
                <a:latin typeface="KG Small Town Southern Girl"/>
                <a:cs typeface="KG Small Town Southern Girl"/>
                <a:sym typeface="Tahoma"/>
              </a:rPr>
              <a:t>Conclusions</a:t>
            </a:r>
          </a:p>
        </p:txBody>
      </p:sp>
      <p:cxnSp>
        <p:nvCxnSpPr>
          <p:cNvPr id="78" name="Shape 78"/>
          <p:cNvCxnSpPr/>
          <p:nvPr/>
        </p:nvCxnSpPr>
        <p:spPr>
          <a:xfrm>
            <a:off x="374788" y="1304245"/>
            <a:ext cx="6856799" cy="9899"/>
          </a:xfrm>
          <a:prstGeom prst="straightConnector1">
            <a:avLst/>
          </a:prstGeom>
          <a:noFill/>
          <a:ln w="9525" cap="flat" cmpd="sng">
            <a:solidFill>
              <a:schemeClr val="dk2"/>
            </a:solidFill>
            <a:prstDash val="solid"/>
            <a:round/>
            <a:headEnd type="none" w="lg" len="lg"/>
            <a:tailEnd type="none" w="lg" len="lg"/>
          </a:ln>
        </p:spPr>
      </p:cxnSp>
      <p:sp>
        <p:nvSpPr>
          <p:cNvPr id="80" name="Shape 80"/>
          <p:cNvSpPr txBox="1">
            <a:spLocks noGrp="1"/>
          </p:cNvSpPr>
          <p:nvPr>
            <p:ph type="sldNum" idx="12"/>
          </p:nvPr>
        </p:nvSpPr>
        <p:spPr>
          <a:xfrm>
            <a:off x="7004788" y="9998416"/>
            <a:ext cx="453599" cy="818100"/>
          </a:xfrm>
          <a:prstGeom prst="rect">
            <a:avLst/>
          </a:prstGeom>
        </p:spPr>
        <p:txBody>
          <a:bodyPr lIns="102825" tIns="102825" rIns="102825" bIns="102825" anchor="ctr" anchorCtr="0">
            <a:noAutofit/>
          </a:bodyPr>
          <a:lstStyle/>
          <a:p>
            <a:pPr lvl="0">
              <a:spcBef>
                <a:spcPts val="0"/>
              </a:spcBef>
              <a:buNone/>
            </a:pPr>
            <a:fld id="{00000000-1234-1234-1234-123412341234}" type="slidenum">
              <a:rPr lang="en-US"/>
              <a:t>29</a:t>
            </a:fld>
            <a:endParaRPr lang="en-US"/>
          </a:p>
        </p:txBody>
      </p:sp>
    </p:spTree>
    <p:extLst>
      <p:ext uri="{BB962C8B-B14F-4D97-AF65-F5344CB8AC3E}">
        <p14:creationId xmlns:p14="http://schemas.microsoft.com/office/powerpoint/2010/main" val="1626655976"/>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p:nvPr/>
        </p:nvSpPr>
        <p:spPr>
          <a:xfrm>
            <a:off x="283500" y="1370572"/>
            <a:ext cx="7018499" cy="8824988"/>
          </a:xfrm>
          <a:prstGeom prst="rect">
            <a:avLst/>
          </a:prstGeom>
          <a:noFill/>
          <a:ln>
            <a:noFill/>
          </a:ln>
        </p:spPr>
        <p:txBody>
          <a:bodyPr lIns="102825" tIns="102825" rIns="102825" bIns="102825" anchor="t" anchorCtr="0">
            <a:noAutofit/>
          </a:bodyPr>
          <a:lstStyle/>
          <a:p>
            <a:r>
              <a:rPr lang="en-GB" b="1">
                <a:solidFill>
                  <a:srgbClr val="550878"/>
                </a:solidFill>
                <a:latin typeface="Street Corner" panose="02000400000000000000" pitchFamily="2" charset="0"/>
                <a:ea typeface="Calibri" panose="020F0502020204030204" pitchFamily="34" charset="0"/>
                <a:cs typeface="Arial" panose="020B0604020202020204" pitchFamily="34" charset="0"/>
              </a:rPr>
              <a:t>Resilient Together </a:t>
            </a:r>
          </a:p>
          <a:p>
            <a:endParaRPr lang="en-GB" b="1">
              <a:solidFill>
                <a:srgbClr val="550878"/>
              </a:solidFill>
              <a:latin typeface="Street Corner" panose="02000400000000000000" pitchFamily="2" charset="0"/>
              <a:ea typeface="Calibri" panose="020F0502020204030204" pitchFamily="34" charset="0"/>
              <a:cs typeface="Arial" panose="020B0604020202020204" pitchFamily="34" charset="0"/>
            </a:endParaRPr>
          </a:p>
          <a:p>
            <a:r>
              <a:rPr lang="en-GB" sz="1200">
                <a:latin typeface="Street Corner" panose="02000400000000000000" pitchFamily="2" charset="0"/>
              </a:rPr>
              <a:t>Resilient Together is a three-year community building project focused in Wisbech and the Southern Fringe of Cambridge. </a:t>
            </a:r>
          </a:p>
          <a:p>
            <a:endParaRPr lang="en-GB" sz="1200">
              <a:latin typeface="Street Corner" panose="02000400000000000000" pitchFamily="2" charset="0"/>
            </a:endParaRPr>
          </a:p>
          <a:p>
            <a:r>
              <a:rPr lang="en-GB" sz="1200" b="1">
                <a:solidFill>
                  <a:srgbClr val="550878"/>
                </a:solidFill>
                <a:latin typeface="Street Corner" panose="02000400000000000000" pitchFamily="2" charset="0"/>
                <a:ea typeface="Calibri" panose="020F0502020204030204" pitchFamily="34" charset="0"/>
                <a:cs typeface="Arial" panose="020B0604020202020204" pitchFamily="34" charset="0"/>
              </a:rPr>
              <a:t>Overall Aim</a:t>
            </a:r>
          </a:p>
          <a:p>
            <a:endParaRPr lang="en-GB" sz="1200">
              <a:latin typeface="Street Corner" panose="02000400000000000000" pitchFamily="2" charset="0"/>
            </a:endParaRPr>
          </a:p>
          <a:p>
            <a:r>
              <a:rPr lang="en-GB" sz="1200">
                <a:latin typeface="Street Corner" panose="02000400000000000000" pitchFamily="2" charset="0"/>
              </a:rPr>
              <a:t>Our overall aim is to </a:t>
            </a:r>
            <a:r>
              <a:rPr lang="en-GB" sz="1200" b="1">
                <a:latin typeface="Street Corner" panose="02000400000000000000" pitchFamily="2" charset="0"/>
              </a:rPr>
              <a:t>improve wellbeing and resilience</a:t>
            </a:r>
            <a:r>
              <a:rPr lang="en-GB" sz="1200">
                <a:latin typeface="Street Corner" panose="02000400000000000000" pitchFamily="2" charset="0"/>
              </a:rPr>
              <a:t> within these two communities by:</a:t>
            </a:r>
          </a:p>
          <a:p>
            <a:pPr marL="171450" indent="-171450">
              <a:buFont typeface="Arial" charset="0"/>
              <a:buChar char="•"/>
            </a:pPr>
            <a:r>
              <a:rPr lang="en-GB" sz="1200">
                <a:latin typeface="Street Corner" panose="02000400000000000000" pitchFamily="2" charset="0"/>
              </a:rPr>
              <a:t>Building </a:t>
            </a:r>
            <a:r>
              <a:rPr lang="en-GB" sz="1200" b="1">
                <a:latin typeface="Street Corner" panose="02000400000000000000" pitchFamily="2" charset="0"/>
              </a:rPr>
              <a:t>social connection </a:t>
            </a:r>
            <a:r>
              <a:rPr lang="mr-IN" sz="1200">
                <a:latin typeface="Street Corner" panose="02000400000000000000" pitchFamily="2" charset="0"/>
              </a:rPr>
              <a:t>–</a:t>
            </a:r>
            <a:r>
              <a:rPr lang="en-GB" sz="1200">
                <a:latin typeface="Street Corner" panose="02000400000000000000" pitchFamily="2" charset="0"/>
              </a:rPr>
              <a:t> for instance we support residents who are passionate about their community or have similar interests/motivations to </a:t>
            </a:r>
            <a:r>
              <a:rPr lang="en-GB" sz="1200" b="1">
                <a:latin typeface="Street Corner" panose="02000400000000000000" pitchFamily="2" charset="0"/>
              </a:rPr>
              <a:t>come together </a:t>
            </a:r>
            <a:r>
              <a:rPr lang="en-GB" sz="1200">
                <a:latin typeface="Street Corner" panose="02000400000000000000" pitchFamily="2" charset="0"/>
              </a:rPr>
              <a:t>to make a change or take on a new project to help their community</a:t>
            </a:r>
          </a:p>
          <a:p>
            <a:pPr marL="171450" indent="-171450">
              <a:buFont typeface="Arial" charset="0"/>
              <a:buChar char="•"/>
            </a:pPr>
            <a:r>
              <a:rPr lang="en-GB" sz="1200" b="1">
                <a:latin typeface="Street Corner" panose="02000400000000000000" pitchFamily="2" charset="0"/>
              </a:rPr>
              <a:t>Empowering </a:t>
            </a:r>
            <a:r>
              <a:rPr lang="en-GB" sz="1200">
                <a:latin typeface="Street Corner" panose="02000400000000000000" pitchFamily="2" charset="0"/>
              </a:rPr>
              <a:t>residents</a:t>
            </a:r>
            <a:r>
              <a:rPr lang="en-GB" sz="1200" b="1">
                <a:latin typeface="Street Corner" panose="02000400000000000000" pitchFamily="2" charset="0"/>
              </a:rPr>
              <a:t> </a:t>
            </a:r>
            <a:r>
              <a:rPr lang="en-GB" sz="1200">
                <a:latin typeface="Street Corner" panose="02000400000000000000" pitchFamily="2" charset="0"/>
              </a:rPr>
              <a:t>to </a:t>
            </a:r>
            <a:r>
              <a:rPr lang="en-GB" sz="1200" b="1">
                <a:latin typeface="Street Corner" panose="02000400000000000000" pitchFamily="2" charset="0"/>
              </a:rPr>
              <a:t>get involved</a:t>
            </a:r>
            <a:r>
              <a:rPr lang="en-GB" sz="1200">
                <a:latin typeface="Street Corner" panose="02000400000000000000" pitchFamily="2" charset="0"/>
              </a:rPr>
              <a:t> in their community, by connecting them with others who share similar interests and/or motivations and by inviting them to share their skills and knowledge with one another</a:t>
            </a:r>
            <a:endParaRPr lang="en-GB" sz="1200"/>
          </a:p>
          <a:p>
            <a:pPr marL="171450" indent="-171450">
              <a:buFont typeface="Arial" charset="0"/>
              <a:buChar char="•"/>
            </a:pPr>
            <a:r>
              <a:rPr lang="en-GB" sz="1200" b="1">
                <a:latin typeface="Street Corner" panose="02000400000000000000" pitchFamily="2" charset="0"/>
              </a:rPr>
              <a:t>Raising awareness </a:t>
            </a:r>
            <a:r>
              <a:rPr lang="en-GB" sz="1200">
                <a:latin typeface="Street Corner" panose="02000400000000000000" pitchFamily="2" charset="0"/>
              </a:rPr>
              <a:t>about wellbeing and mental health </a:t>
            </a:r>
            <a:r>
              <a:rPr lang="mr-IN" sz="1200">
                <a:latin typeface="Street Corner" panose="02000400000000000000" pitchFamily="2" charset="0"/>
              </a:rPr>
              <a:t>–</a:t>
            </a:r>
            <a:r>
              <a:rPr lang="en-GB" sz="1200">
                <a:latin typeface="Street Corner" panose="02000400000000000000" pitchFamily="2" charset="0"/>
              </a:rPr>
              <a:t> We support community groups to develop activities around mental health and wellbeing to reduce stigma in their community</a:t>
            </a:r>
          </a:p>
          <a:p>
            <a:endParaRPr lang="en-GB" sz="1200">
              <a:latin typeface="Street Corner" panose="02000400000000000000" pitchFamily="2" charset="0"/>
            </a:endParaRPr>
          </a:p>
          <a:p>
            <a:endParaRPr lang="en-GB" sz="1200">
              <a:latin typeface="Street Corner" panose="02000400000000000000" pitchFamily="2" charset="0"/>
            </a:endParaRPr>
          </a:p>
          <a:p>
            <a:endParaRPr lang="en-GB" sz="1200">
              <a:latin typeface="Street Corner" panose="02000400000000000000" pitchFamily="2" charset="0"/>
            </a:endParaRPr>
          </a:p>
          <a:p>
            <a:endParaRPr lang="en-GB" sz="1200">
              <a:latin typeface="Street Corner" panose="02000400000000000000" pitchFamily="2" charset="0"/>
            </a:endParaRPr>
          </a:p>
          <a:p>
            <a:endParaRPr lang="en-GB" sz="1200">
              <a:latin typeface="Street Corner" panose="02000400000000000000" pitchFamily="2" charset="0"/>
            </a:endParaRPr>
          </a:p>
          <a:p>
            <a:endParaRPr lang="en-GB" sz="1200" b="1">
              <a:solidFill>
                <a:srgbClr val="550878"/>
              </a:solidFill>
              <a:latin typeface="Street Corner" panose="02000400000000000000" pitchFamily="2" charset="0"/>
              <a:ea typeface="Calibri" panose="020F0502020204030204" pitchFamily="34" charset="0"/>
              <a:cs typeface="Arial" panose="020B0604020202020204" pitchFamily="34" charset="0"/>
            </a:endParaRPr>
          </a:p>
          <a:p>
            <a:endParaRPr lang="en-GB" sz="1200" b="1">
              <a:solidFill>
                <a:srgbClr val="550878"/>
              </a:solidFill>
              <a:latin typeface="Street Corner" panose="02000400000000000000" pitchFamily="2" charset="0"/>
              <a:ea typeface="Calibri" panose="020F0502020204030204" pitchFamily="34" charset="0"/>
              <a:cs typeface="Arial" panose="020B0604020202020204" pitchFamily="34" charset="0"/>
            </a:endParaRPr>
          </a:p>
          <a:p>
            <a:r>
              <a:rPr lang="en-GB" sz="1200" b="1">
                <a:solidFill>
                  <a:srgbClr val="550878"/>
                </a:solidFill>
                <a:latin typeface="Street Corner" panose="02000400000000000000" pitchFamily="2" charset="0"/>
                <a:ea typeface="Calibri" panose="020F0502020204030204" pitchFamily="34" charset="0"/>
                <a:cs typeface="Arial" panose="020B0604020202020204" pitchFamily="34" charset="0"/>
              </a:rPr>
              <a:t>Community Need</a:t>
            </a:r>
          </a:p>
          <a:p>
            <a:endParaRPr lang="en-GB" sz="1200" b="1">
              <a:solidFill>
                <a:srgbClr val="550878"/>
              </a:solidFill>
              <a:latin typeface="Street Corner" panose="02000400000000000000" pitchFamily="2" charset="0"/>
              <a:ea typeface="Calibri" panose="020F0502020204030204" pitchFamily="34" charset="0"/>
              <a:cs typeface="Arial" panose="020B0604020202020204" pitchFamily="34" charset="0"/>
            </a:endParaRPr>
          </a:p>
          <a:p>
            <a:r>
              <a:rPr lang="en-GB" sz="1200">
                <a:latin typeface="Street Corner" panose="02000400000000000000" pitchFamily="2" charset="0"/>
              </a:rPr>
              <a:t>Both Wisbech and the Southern Fringe of Cambridge are appropriate beneficiaries of a community building project since both areas experience relatively poor community cohesion which could be improved to the benefit of residents.  The factors impacting the community cohesion varies between the sites.  This offers us the opportunity to evaluate the scalability of our approach since working in demographically distinct areas allows us to test the efficacy of our model across different populations and  infrastructures.  Ultimately, we hope to be able to apply our approach to areas of need nationwide.  </a:t>
            </a:r>
          </a:p>
          <a:p>
            <a:endParaRPr lang="en-GB" sz="1200">
              <a:latin typeface="Street Corner" panose="02000400000000000000" pitchFamily="2" charset="0"/>
            </a:endParaRPr>
          </a:p>
          <a:p>
            <a:endParaRPr lang="en-GB" sz="1200">
              <a:latin typeface="Street Corner" panose="02000400000000000000" pitchFamily="2" charset="0"/>
            </a:endParaRPr>
          </a:p>
          <a:p>
            <a:r>
              <a:rPr lang="en-GB" sz="1200" b="1">
                <a:solidFill>
                  <a:srgbClr val="550878"/>
                </a:solidFill>
                <a:latin typeface="Street Corner" panose="02000400000000000000" pitchFamily="2" charset="0"/>
                <a:ea typeface="Calibri" panose="020F0502020204030204" pitchFamily="34" charset="0"/>
                <a:cs typeface="Arial" panose="020B0604020202020204" pitchFamily="34" charset="0"/>
              </a:rPr>
              <a:t>More about Our Communities</a:t>
            </a:r>
          </a:p>
          <a:p>
            <a:endParaRPr lang="en-GB" sz="1200" b="1">
              <a:solidFill>
                <a:srgbClr val="550878"/>
              </a:solidFill>
              <a:latin typeface="Street Corner" panose="02000400000000000000" pitchFamily="2" charset="0"/>
              <a:ea typeface="Calibri" panose="020F0502020204030204" pitchFamily="34" charset="0"/>
              <a:cs typeface="Arial" panose="020B0604020202020204" pitchFamily="34" charset="0"/>
            </a:endParaRPr>
          </a:p>
          <a:p>
            <a:r>
              <a:rPr lang="en-GB" sz="1200" b="1">
                <a:latin typeface="Street Corner" panose="02000400000000000000" pitchFamily="2" charset="0"/>
              </a:rPr>
              <a:t>Wisbech</a:t>
            </a:r>
            <a:r>
              <a:rPr lang="en-GB" sz="1200">
                <a:latin typeface="Street Corner" panose="02000400000000000000" pitchFamily="2" charset="0"/>
              </a:rPr>
              <a:t> has experienced a lot of change over the past few years, with a decline in its traditional industries and a rise in the agri-tech sector. There is an increasingly elderly population. A third of the population are economic migrants from Eastern Europe. Wisbech has a lower percentage of people ‘in employment’ at 62% than overall in the East of England (from ‘Wisbech Community Led Local Development Programme: Local Development Strategy’, August 2016). These factors have led to poor community cohesion and to many groups becoming marginalised. </a:t>
            </a:r>
          </a:p>
          <a:p>
            <a:endParaRPr lang="en-GB" sz="1200">
              <a:latin typeface="Street Corner" panose="02000400000000000000" pitchFamily="2" charset="0"/>
            </a:endParaRPr>
          </a:p>
          <a:p>
            <a:endParaRPr lang="en-GB" sz="1200">
              <a:latin typeface="Tahoma" panose="020B0604030504040204" pitchFamily="34" charset="0"/>
              <a:ea typeface="Calibri" panose="020F0502020204030204" pitchFamily="34" charset="0"/>
            </a:endParaRPr>
          </a:p>
          <a:p>
            <a:r>
              <a:rPr lang="en-GB" sz="1200">
                <a:latin typeface="Street Corner" panose="02000400000000000000" pitchFamily="2" charset="0"/>
                <a:ea typeface="Calibri" panose="020F0502020204030204" pitchFamily="34" charset="0"/>
                <a:cs typeface="Street Corner"/>
              </a:rPr>
              <a:t>  </a:t>
            </a:r>
          </a:p>
          <a:p>
            <a:endParaRPr lang="en-GB" sz="1200" b="1">
              <a:solidFill>
                <a:srgbClr val="550878"/>
              </a:solidFill>
              <a:latin typeface="Street Corner" panose="02000400000000000000" pitchFamily="2" charset="0"/>
              <a:ea typeface="Calibri" panose="020F0502020204030204" pitchFamily="34" charset="0"/>
              <a:cs typeface="Arial" panose="020B0604020202020204" pitchFamily="34" charset="0"/>
            </a:endParaRPr>
          </a:p>
          <a:p>
            <a:endParaRPr lang="en-GB" sz="1200" b="1">
              <a:solidFill>
                <a:srgbClr val="550878"/>
              </a:solidFill>
              <a:latin typeface="Street Corner" panose="02000400000000000000" pitchFamily="2" charset="0"/>
              <a:ea typeface="Calibri" panose="020F0502020204030204" pitchFamily="34" charset="0"/>
              <a:cs typeface="Arial" panose="020B0604020202020204" pitchFamily="34" charset="0"/>
            </a:endParaRPr>
          </a:p>
          <a:p>
            <a:endParaRPr lang="en-GB" sz="1200" b="1">
              <a:solidFill>
                <a:srgbClr val="550878"/>
              </a:solidFill>
              <a:latin typeface="Street Corner" panose="02000400000000000000" pitchFamily="2" charset="0"/>
              <a:ea typeface="Calibri" panose="020F0502020204030204" pitchFamily="34" charset="0"/>
              <a:cs typeface="Arial" panose="020B0604020202020204" pitchFamily="34" charset="0"/>
            </a:endParaRPr>
          </a:p>
          <a:p>
            <a:endParaRPr lang="en-GB" sz="1200" b="1" i="1">
              <a:latin typeface="Street Corner"/>
              <a:ea typeface="Calibri" panose="020F0502020204030204" pitchFamily="34" charset="0"/>
              <a:cs typeface="Street Corner"/>
            </a:endParaRPr>
          </a:p>
        </p:txBody>
      </p:sp>
      <p:sp>
        <p:nvSpPr>
          <p:cNvPr id="80" name="Shape 80"/>
          <p:cNvSpPr txBox="1">
            <a:spLocks noGrp="1"/>
          </p:cNvSpPr>
          <p:nvPr>
            <p:ph type="sldNum" idx="12"/>
          </p:nvPr>
        </p:nvSpPr>
        <p:spPr>
          <a:prstGeom prst="rect">
            <a:avLst/>
          </a:prstGeom>
        </p:spPr>
        <p:txBody>
          <a:bodyPr lIns="102825" tIns="102825" rIns="102825" bIns="102825" anchor="ctr" anchorCtr="0">
            <a:noAutofit/>
          </a:bodyPr>
          <a:lstStyle/>
          <a:p>
            <a:pPr lvl="0">
              <a:spcBef>
                <a:spcPts val="0"/>
              </a:spcBef>
              <a:buNone/>
            </a:pPr>
            <a:fld id="{00000000-1234-1234-1234-123412341234}" type="slidenum">
              <a:rPr lang="en-US"/>
              <a:t>3</a:t>
            </a:fld>
            <a:endParaRPr lang="en-US"/>
          </a:p>
        </p:txBody>
      </p:sp>
      <p:sp>
        <p:nvSpPr>
          <p:cNvPr id="75" name="Shape 75"/>
          <p:cNvSpPr txBox="1">
            <a:spLocks noGrp="1"/>
          </p:cNvSpPr>
          <p:nvPr>
            <p:ph type="title" idx="4294967295"/>
          </p:nvPr>
        </p:nvSpPr>
        <p:spPr>
          <a:xfrm>
            <a:off x="283500" y="624808"/>
            <a:ext cx="7045325" cy="717550"/>
          </a:xfrm>
          <a:prstGeom prst="rect">
            <a:avLst/>
          </a:prstGeom>
        </p:spPr>
        <p:txBody>
          <a:bodyPr lIns="102825" tIns="102825" rIns="102825" bIns="102825" anchor="t" anchorCtr="0">
            <a:noAutofit/>
          </a:bodyPr>
          <a:lstStyle/>
          <a:p>
            <a:pPr lvl="0"/>
            <a:r>
              <a:rPr lang="en-US" sz="3200" b="1">
                <a:solidFill>
                  <a:srgbClr val="002060"/>
                </a:solidFill>
                <a:latin typeface="KG Small Town Southern Girl" panose="02000505000000020004" pitchFamily="2" charset="0"/>
                <a:ea typeface="Tahoma"/>
                <a:cs typeface="Tahoma"/>
                <a:sym typeface="Tahoma"/>
              </a:rPr>
              <a:t>About this work</a:t>
            </a:r>
            <a:endParaRPr lang="en-US" sz="2800">
              <a:solidFill>
                <a:srgbClr val="002060"/>
              </a:solidFill>
              <a:latin typeface="KG Small Town Southern Girl" panose="02000505000000020004" pitchFamily="2" charset="0"/>
              <a:ea typeface="Tahoma"/>
              <a:cs typeface="Tahoma"/>
              <a:sym typeface="Tahoma"/>
            </a:endParaRPr>
          </a:p>
        </p:txBody>
      </p:sp>
      <p:cxnSp>
        <p:nvCxnSpPr>
          <p:cNvPr id="78" name="Shape 78"/>
          <p:cNvCxnSpPr/>
          <p:nvPr/>
        </p:nvCxnSpPr>
        <p:spPr>
          <a:xfrm>
            <a:off x="445200" y="1304245"/>
            <a:ext cx="6856799" cy="9899"/>
          </a:xfrm>
          <a:prstGeom prst="straightConnector1">
            <a:avLst/>
          </a:prstGeom>
          <a:noFill/>
          <a:ln w="9525" cap="flat" cmpd="sng">
            <a:solidFill>
              <a:schemeClr val="dk2"/>
            </a:solidFill>
            <a:prstDash val="solid"/>
            <a:round/>
            <a:headEnd type="none" w="lg" len="lg"/>
            <a:tailEnd type="none" w="lg" len="lg"/>
          </a:ln>
        </p:spPr>
      </p:cxn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3860760" y="2519520"/>
              <a:ext cx="360" cy="360"/>
            </p14:xfrm>
          </p:contentPart>
        </mc:Choice>
        <mc:Fallback xmlns="">
          <p:pic>
            <p:nvPicPr>
              <p:cNvPr id="4" name="Ink 3"/>
              <p:cNvPicPr/>
              <p:nvPr/>
            </p:nvPicPr>
            <p:blipFill>
              <a:blip r:embed="rId5"/>
              <a:stretch>
                <a:fillRect/>
              </a:stretch>
            </p:blipFill>
            <p:spPr>
              <a:xfrm>
                <a:off x="3848880" y="2507640"/>
                <a:ext cx="24120" cy="24120"/>
              </a:xfrm>
              <a:prstGeom prst="rect">
                <a:avLst/>
              </a:prstGeom>
            </p:spPr>
          </p:pic>
        </mc:Fallback>
      </mc:AlternateContent>
      <p:sp>
        <p:nvSpPr>
          <p:cNvPr id="8" name="TextBox 7"/>
          <p:cNvSpPr txBox="1"/>
          <p:nvPr/>
        </p:nvSpPr>
        <p:spPr>
          <a:xfrm>
            <a:off x="967153" y="4612520"/>
            <a:ext cx="5644661" cy="738664"/>
          </a:xfrm>
          <a:prstGeom prst="rect">
            <a:avLst/>
          </a:prstGeom>
          <a:noFill/>
        </p:spPr>
        <p:txBody>
          <a:bodyPr wrap="square" rtlCol="0">
            <a:spAutoFit/>
          </a:bodyPr>
          <a:lstStyle/>
          <a:p>
            <a:r>
              <a:rPr lang="en-GB">
                <a:solidFill>
                  <a:srgbClr val="660066"/>
                </a:solidFill>
                <a:latin typeface="KG Small Town Southern Girl"/>
                <a:cs typeface="KG Small Town Southern Girl"/>
              </a:rPr>
              <a:t>Living somewhere where I feel I am welcomed and I know the people that live around, makes me feel safe</a:t>
            </a:r>
            <a:r>
              <a:rPr lang="mr-IN">
                <a:solidFill>
                  <a:srgbClr val="660066"/>
                </a:solidFill>
                <a:latin typeface="KG Small Town Southern Girl"/>
                <a:cs typeface="KG Small Town Southern Girl"/>
              </a:rPr>
              <a:t>…</a:t>
            </a:r>
            <a:r>
              <a:rPr lang="en-GB">
                <a:solidFill>
                  <a:srgbClr val="660066"/>
                </a:solidFill>
                <a:latin typeface="KG Small Town Southern Girl"/>
                <a:cs typeface="KG Small Town Southern Girl"/>
              </a:rPr>
              <a:t> If you don’t know anyone and you don’t know where to turn if you need help, that is worrying me.”</a:t>
            </a:r>
          </a:p>
        </p:txBody>
      </p:sp>
    </p:spTree>
    <p:extLst>
      <p:ext uri="{BB962C8B-B14F-4D97-AF65-F5344CB8AC3E}">
        <p14:creationId xmlns:p14="http://schemas.microsoft.com/office/powerpoint/2010/main" val="176953331"/>
      </p:ext>
    </p:extLst>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p:nvPr/>
        </p:nvSpPr>
        <p:spPr>
          <a:xfrm>
            <a:off x="281037" y="851899"/>
            <a:ext cx="7018499" cy="9010557"/>
          </a:xfrm>
          <a:prstGeom prst="rect">
            <a:avLst/>
          </a:prstGeom>
          <a:noFill/>
          <a:ln>
            <a:noFill/>
          </a:ln>
        </p:spPr>
        <p:txBody>
          <a:bodyPr lIns="102825" tIns="102825" rIns="102825" bIns="102825" anchor="t" anchorCtr="0">
            <a:noAutofit/>
          </a:bodyPr>
          <a:lstStyle/>
          <a:p>
            <a:r>
              <a:rPr lang="en-GB" sz="1800">
                <a:solidFill>
                  <a:srgbClr val="660066"/>
                </a:solidFill>
                <a:latin typeface="KG Small Town Southern Girl"/>
                <a:cs typeface="KG Small Town Southern Girl"/>
              </a:rPr>
              <a:t>Initial Service Ideas</a:t>
            </a:r>
            <a:endParaRPr lang="en-GB" sz="1200">
              <a:solidFill>
                <a:schemeClr val="tx1"/>
              </a:solidFill>
              <a:latin typeface="Street Corner"/>
              <a:ea typeface="Tahoma"/>
              <a:cs typeface="Street Corner"/>
            </a:endParaRPr>
          </a:p>
          <a:p>
            <a:r>
              <a:rPr lang="en-GB" sz="1200">
                <a:solidFill>
                  <a:schemeClr val="tx1"/>
                </a:solidFill>
                <a:latin typeface="Street Corner"/>
                <a:ea typeface="Tahoma"/>
                <a:cs typeface="Street Corner"/>
              </a:rPr>
              <a:t>From the work so far we have come up with three initial service ideas that will be tested and developed further in a workshop in April together with members of the councils, residents and organisations fro the two community areas. </a:t>
            </a:r>
          </a:p>
          <a:p>
            <a:r>
              <a:rPr lang="en-GB" sz="1200">
                <a:solidFill>
                  <a:schemeClr val="tx1"/>
                </a:solidFill>
                <a:latin typeface="Street Corner"/>
                <a:ea typeface="Tahoma"/>
                <a:cs typeface="Street Corner"/>
              </a:rPr>
              <a:t>Our initial service ideas, based on what we have heard from experts, residents and other key stakeholders are:</a:t>
            </a:r>
          </a:p>
          <a:p>
            <a:endParaRPr lang="en-GB" sz="1800" b="1">
              <a:solidFill>
                <a:srgbClr val="3E0F46"/>
              </a:solidFill>
              <a:latin typeface="KG Small Town Southern Girl" panose="02000505000000020004" pitchFamily="2" charset="0"/>
              <a:ea typeface="Tahoma"/>
              <a:cs typeface="Tahoma"/>
            </a:endParaRPr>
          </a:p>
          <a:p>
            <a:r>
              <a:rPr lang="en-GB" sz="1800">
                <a:solidFill>
                  <a:srgbClr val="7030A0"/>
                </a:solidFill>
                <a:latin typeface="KG Small Town Southern Girl" panose="02000505000000020004" pitchFamily="2" charset="0"/>
                <a:ea typeface="Tahoma"/>
                <a:cs typeface="Tahoma"/>
              </a:rPr>
              <a:t>1</a:t>
            </a:r>
            <a:r>
              <a:rPr lang="en-GB" sz="1800">
                <a:solidFill>
                  <a:srgbClr val="660066"/>
                </a:solidFill>
                <a:latin typeface="KG Small Town Southern Girl"/>
                <a:cs typeface="KG Small Town Southern Girl"/>
              </a:rPr>
              <a:t>) Community Booster Toolkit</a:t>
            </a:r>
            <a:endParaRPr lang="en-US" sz="1800"/>
          </a:p>
          <a:p>
            <a:r>
              <a:rPr lang="en-US" sz="1200">
                <a:latin typeface="Street Corner"/>
                <a:cs typeface="Street Corner"/>
              </a:rPr>
              <a:t>This is a resident-led community building model that trains a subset of residents to become Community/Conversation Champions, provisioning them with a toolkit of easy-to-follow and simple resources/printables that enable them to plan community events, and also keep themselves well (e.g. a quick stress barometer whereby the residents rates their stress-levels on a scale, or a weekly planner with reminders of the 5 ways to wellbeing). The tools will be built in a visual and engaging way to be used to reflect and plan things for the individual and for the community alike. We will provide tools that help the community to draw on their existing resources (like Asset mapping tools) but also to imagine completely different ideal scenarios and unleash the community creativity (like future scenarios, horizon scanning inspirations, and more).</a:t>
            </a:r>
          </a:p>
          <a:p>
            <a:r>
              <a:rPr lang="en-US" sz="1200">
                <a:latin typeface="Street Corner"/>
                <a:cs typeface="Street Corner"/>
              </a:rPr>
              <a:t>Further resources could be made available that aid and encourage community building behaviours (e.g. Free branded tea-bags: Come for a Cuppa! and other tools for conversation boosting). This resource could be available online too and built in a way that makes it expandable.</a:t>
            </a:r>
          </a:p>
          <a:p>
            <a:endParaRPr lang="en-GB" sz="1800" b="1">
              <a:solidFill>
                <a:srgbClr val="3E0F46"/>
              </a:solidFill>
              <a:latin typeface="KG Small Town Southern Girl" panose="02000505000000020004" pitchFamily="2" charset="0"/>
              <a:ea typeface="Tahoma"/>
              <a:cs typeface="Tahoma"/>
            </a:endParaRPr>
          </a:p>
          <a:p>
            <a:pPr lvl="0"/>
            <a:r>
              <a:rPr lang="en-US" sz="1800">
                <a:solidFill>
                  <a:srgbClr val="660066"/>
                </a:solidFill>
                <a:latin typeface="KG Small Town Southern Girl"/>
                <a:ea typeface="Tahoma" panose="020B0604030504040204" pitchFamily="34" charset="0"/>
                <a:cs typeface="KG Small Town Southern Girl"/>
                <a:sym typeface="Questrial"/>
              </a:rPr>
              <a:t>Step by step of the service</a:t>
            </a:r>
          </a:p>
          <a:p>
            <a:pPr marL="285750" indent="-285750">
              <a:buFont typeface="Arial"/>
              <a:buChar char="•"/>
            </a:pPr>
            <a:r>
              <a:rPr lang="en-GB" b="1">
                <a:solidFill>
                  <a:srgbClr val="3E0F46"/>
                </a:solidFill>
                <a:latin typeface="Street Corner"/>
                <a:ea typeface="Tahoma"/>
                <a:cs typeface="Street Corner"/>
              </a:rPr>
              <a:t>Becoming aware: </a:t>
            </a:r>
            <a:r>
              <a:rPr lang="en-GB" sz="1200">
                <a:solidFill>
                  <a:schemeClr val="tx1"/>
                </a:solidFill>
                <a:latin typeface="Street Corner"/>
                <a:ea typeface="Tahoma"/>
                <a:cs typeface="Street Corner"/>
              </a:rPr>
              <a:t>A subset of the residents is initially identified and invited to be part of the service </a:t>
            </a:r>
          </a:p>
          <a:p>
            <a:pPr marL="285750" indent="-285750">
              <a:buFont typeface="Arial"/>
              <a:buChar char="•"/>
            </a:pPr>
            <a:r>
              <a:rPr lang="en-GB" b="1">
                <a:solidFill>
                  <a:srgbClr val="3E0F46"/>
                </a:solidFill>
                <a:latin typeface="Street Corner"/>
                <a:ea typeface="Tahoma"/>
                <a:cs typeface="Street Corner"/>
              </a:rPr>
              <a:t>Wanting to engage: </a:t>
            </a:r>
            <a:r>
              <a:rPr lang="en-GB" sz="1200">
                <a:solidFill>
                  <a:schemeClr val="tx1"/>
                </a:solidFill>
                <a:latin typeface="Street Corner"/>
                <a:ea typeface="Tahoma"/>
                <a:cs typeface="Street Corner"/>
              </a:rPr>
              <a:t>People will have the opportunity to meet other people from the same community and will be provided with new skills and resources that will be transferable, and could be used in future jobs and career development too.</a:t>
            </a:r>
          </a:p>
          <a:p>
            <a:pPr marL="285750" indent="-285750">
              <a:buFont typeface="Arial"/>
              <a:buChar char="•"/>
            </a:pPr>
            <a:r>
              <a:rPr lang="en-GB" b="1">
                <a:solidFill>
                  <a:srgbClr val="3E0F46"/>
                </a:solidFill>
                <a:latin typeface="Street Corner"/>
                <a:ea typeface="Tahoma"/>
                <a:cs typeface="Street Corner"/>
              </a:rPr>
              <a:t>Being able to engage: </a:t>
            </a:r>
            <a:r>
              <a:rPr lang="en-GB" sz="1200">
                <a:latin typeface="Street Corner"/>
                <a:ea typeface="Tahoma"/>
                <a:cs typeface="Street Corner"/>
              </a:rPr>
              <a:t>People can choose between an online and off-line flexible training offer</a:t>
            </a:r>
          </a:p>
          <a:p>
            <a:pPr marL="285750" indent="-285750">
              <a:buFont typeface="Arial"/>
              <a:buChar char="•"/>
            </a:pPr>
            <a:r>
              <a:rPr lang="en-GB" b="1">
                <a:solidFill>
                  <a:srgbClr val="3E0F46"/>
                </a:solidFill>
                <a:latin typeface="Street Corner"/>
                <a:ea typeface="Tahoma"/>
                <a:cs typeface="Street Corner"/>
              </a:rPr>
              <a:t>Sustaining engagement: </a:t>
            </a:r>
            <a:r>
              <a:rPr lang="en-GB" sz="1200">
                <a:latin typeface="Street Corner"/>
                <a:ea typeface="Tahoma"/>
                <a:cs typeface="Street Corner"/>
              </a:rPr>
              <a:t>The toolkit will be introduces with an interactive and practical training. People will learn about how to use the tool by working on organising a small initiative in the</a:t>
            </a:r>
            <a:r>
              <a:rPr lang="en-US" sz="1200">
                <a:latin typeface="Street Corner"/>
                <a:ea typeface="Tahoma"/>
                <a:cs typeface="Street Corner"/>
              </a:rPr>
              <a:t>re</a:t>
            </a:r>
            <a:r>
              <a:rPr lang="en-GB" sz="1200">
                <a:latin typeface="Street Corner"/>
                <a:ea typeface="Tahoma"/>
                <a:cs typeface="Street Corner"/>
              </a:rPr>
              <a:t> area, They will work in pairs and will have the opportunity to use and test the tools and also to improve the resources by adapting existing tools or providing new ones. </a:t>
            </a:r>
          </a:p>
          <a:p>
            <a:pPr marL="285750" indent="-285750">
              <a:buFont typeface="Arial"/>
              <a:buChar char="•"/>
            </a:pPr>
            <a:r>
              <a:rPr lang="en-GB" b="1">
                <a:solidFill>
                  <a:srgbClr val="3E0F46"/>
                </a:solidFill>
                <a:latin typeface="Street Corner"/>
                <a:ea typeface="Tahoma"/>
                <a:cs typeface="Street Corner"/>
              </a:rPr>
              <a:t>Exit: </a:t>
            </a:r>
            <a:r>
              <a:rPr lang="en-GB" sz="1200">
                <a:latin typeface="Street Corner"/>
                <a:ea typeface="Tahoma"/>
                <a:cs typeface="Street Corner"/>
              </a:rPr>
              <a:t>Once they have completed their training and celebrated by organising their first event, t</a:t>
            </a:r>
            <a:r>
              <a:rPr lang="en-US" sz="1200">
                <a:latin typeface="Street Corner"/>
                <a:ea typeface="Tahoma"/>
                <a:cs typeface="Street Corner"/>
              </a:rPr>
              <a:t>he</a:t>
            </a:r>
            <a:r>
              <a:rPr lang="en-GB" sz="1200">
                <a:latin typeface="Street Corner"/>
                <a:ea typeface="Tahoma"/>
                <a:cs typeface="Street Corner"/>
              </a:rPr>
              <a:t> whole community will be involved and everyone attending t</a:t>
            </a:r>
            <a:r>
              <a:rPr lang="en-US" sz="1200">
                <a:latin typeface="Street Corner"/>
                <a:ea typeface="Tahoma"/>
                <a:cs typeface="Street Corner"/>
              </a:rPr>
              <a:t>he</a:t>
            </a:r>
            <a:r>
              <a:rPr lang="en-GB" sz="1200">
                <a:latin typeface="Street Corner"/>
                <a:ea typeface="Tahoma"/>
                <a:cs typeface="Street Corner"/>
              </a:rPr>
              <a:t> final events will be able to get a copy of the toolkit and start planning what next to organise in the community.</a:t>
            </a:r>
            <a:endParaRPr lang="en-GB" sz="1800" b="1">
              <a:solidFill>
                <a:srgbClr val="3E0F46"/>
              </a:solidFill>
              <a:latin typeface="KG Small Town Southern Girl" panose="02000505000000020004" pitchFamily="2" charset="0"/>
              <a:ea typeface="Tahoma"/>
              <a:cs typeface="Tahoma"/>
            </a:endParaRPr>
          </a:p>
          <a:p>
            <a:endParaRPr lang="en-GB" sz="1200">
              <a:solidFill>
                <a:srgbClr val="3E0F46"/>
              </a:solidFill>
              <a:latin typeface="Street Corner"/>
              <a:ea typeface="Tahoma"/>
              <a:cs typeface="Street Corner"/>
            </a:endParaRPr>
          </a:p>
          <a:p>
            <a:pPr lvl="0" rtl="0">
              <a:lnSpc>
                <a:spcPct val="115000"/>
              </a:lnSpc>
              <a:spcBef>
                <a:spcPts val="0"/>
              </a:spcBef>
              <a:buNone/>
            </a:pPr>
            <a:endParaRPr lang="en-US" sz="1200">
              <a:solidFill>
                <a:schemeClr val="dk1"/>
              </a:solidFill>
              <a:latin typeface="Street Corner"/>
              <a:ea typeface="Tahoma" panose="020B0604030504040204" pitchFamily="34" charset="0"/>
              <a:cs typeface="Street Corner"/>
              <a:sym typeface="Questrial"/>
            </a:endParaRPr>
          </a:p>
          <a:p>
            <a:endParaRPr lang="en-GB" sz="1200"/>
          </a:p>
        </p:txBody>
      </p:sp>
      <p:sp>
        <p:nvSpPr>
          <p:cNvPr id="75" name="Shape 75"/>
          <p:cNvSpPr txBox="1">
            <a:spLocks noGrp="1"/>
          </p:cNvSpPr>
          <p:nvPr>
            <p:ph type="title"/>
          </p:nvPr>
        </p:nvSpPr>
        <p:spPr>
          <a:xfrm>
            <a:off x="281037" y="134589"/>
            <a:ext cx="7044299" cy="717310"/>
          </a:xfrm>
          <a:prstGeom prst="rect">
            <a:avLst/>
          </a:prstGeom>
        </p:spPr>
        <p:txBody>
          <a:bodyPr lIns="102825" tIns="102825" rIns="102825" bIns="102825" anchor="t" anchorCtr="0">
            <a:noAutofit/>
          </a:bodyPr>
          <a:lstStyle/>
          <a:p>
            <a:pPr lvl="0"/>
            <a:r>
              <a:rPr lang="en-US" sz="3600">
                <a:solidFill>
                  <a:srgbClr val="660066"/>
                </a:solidFill>
                <a:latin typeface="KG Small Town Southern Girl"/>
                <a:cs typeface="KG Small Town Southern Girl"/>
                <a:sym typeface="Tahoma"/>
              </a:rPr>
              <a:t>Conclusions</a:t>
            </a:r>
          </a:p>
        </p:txBody>
      </p:sp>
      <p:cxnSp>
        <p:nvCxnSpPr>
          <p:cNvPr id="78" name="Shape 78"/>
          <p:cNvCxnSpPr/>
          <p:nvPr/>
        </p:nvCxnSpPr>
        <p:spPr>
          <a:xfrm>
            <a:off x="374788" y="764087"/>
            <a:ext cx="6856799" cy="9899"/>
          </a:xfrm>
          <a:prstGeom prst="straightConnector1">
            <a:avLst/>
          </a:prstGeom>
          <a:noFill/>
          <a:ln w="9525" cap="flat" cmpd="sng">
            <a:solidFill>
              <a:schemeClr val="dk2"/>
            </a:solidFill>
            <a:prstDash val="solid"/>
            <a:round/>
            <a:headEnd type="none" w="lg" len="lg"/>
            <a:tailEnd type="none" w="lg" len="lg"/>
          </a:ln>
        </p:spPr>
      </p:cxnSp>
      <p:sp>
        <p:nvSpPr>
          <p:cNvPr id="80" name="Shape 80"/>
          <p:cNvSpPr txBox="1">
            <a:spLocks noGrp="1"/>
          </p:cNvSpPr>
          <p:nvPr>
            <p:ph type="sldNum" idx="12"/>
          </p:nvPr>
        </p:nvSpPr>
        <p:spPr>
          <a:xfrm>
            <a:off x="7004788" y="9998416"/>
            <a:ext cx="453599" cy="818100"/>
          </a:xfrm>
          <a:prstGeom prst="rect">
            <a:avLst/>
          </a:prstGeom>
        </p:spPr>
        <p:txBody>
          <a:bodyPr lIns="102825" tIns="102825" rIns="102825" bIns="102825" anchor="ctr" anchorCtr="0">
            <a:noAutofit/>
          </a:bodyPr>
          <a:lstStyle/>
          <a:p>
            <a:pPr lvl="0">
              <a:spcBef>
                <a:spcPts val="0"/>
              </a:spcBef>
              <a:buNone/>
            </a:pPr>
            <a:fld id="{00000000-1234-1234-1234-123412341234}" type="slidenum">
              <a:rPr lang="en-US"/>
              <a:t>30</a:t>
            </a:fld>
            <a:endParaRPr lang="en-US"/>
          </a:p>
        </p:txBody>
      </p:sp>
    </p:spTree>
    <p:extLst>
      <p:ext uri="{BB962C8B-B14F-4D97-AF65-F5344CB8AC3E}">
        <p14:creationId xmlns:p14="http://schemas.microsoft.com/office/powerpoint/2010/main" val="1393805912"/>
      </p:ext>
    </p:extLst>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p:nvPr/>
        </p:nvSpPr>
        <p:spPr>
          <a:xfrm>
            <a:off x="281037" y="851899"/>
            <a:ext cx="7018499" cy="9010557"/>
          </a:xfrm>
          <a:prstGeom prst="rect">
            <a:avLst/>
          </a:prstGeom>
          <a:noFill/>
          <a:ln>
            <a:noFill/>
          </a:ln>
        </p:spPr>
        <p:txBody>
          <a:bodyPr lIns="102825" tIns="102825" rIns="102825" bIns="102825" anchor="t" anchorCtr="0">
            <a:noAutofit/>
          </a:bodyPr>
          <a:lstStyle/>
          <a:p>
            <a:r>
              <a:rPr lang="en-GB" sz="1800">
                <a:solidFill>
                  <a:srgbClr val="660066"/>
                </a:solidFill>
                <a:latin typeface="KG Small Town Southern Girl"/>
                <a:cs typeface="KG Small Town Southern Girl"/>
              </a:rPr>
              <a:t>2) Community circles</a:t>
            </a:r>
          </a:p>
          <a:p>
            <a:r>
              <a:rPr lang="en-GB" sz="1200">
                <a:solidFill>
                  <a:schemeClr val="tx1"/>
                </a:solidFill>
                <a:latin typeface="Street Corner" charset="0"/>
                <a:ea typeface="Street Corner" charset="0"/>
                <a:cs typeface="Street Corner" charset="0"/>
              </a:rPr>
              <a:t>This service idea explores the opportunity to develop a programme of recruitment, training and support to become Community Champion of a ‘resilient community’ and set up a Community circle. As one of the expert in ABCD approach that we interviewed said ”</a:t>
            </a:r>
            <a:r>
              <a:rPr lang="en-GB" sz="1200" i="1"/>
              <a:t> When it comes to the wellbeing of a community, it is the health of the group that matters most and not the capacity of the leader.” </a:t>
            </a:r>
          </a:p>
          <a:p>
            <a:r>
              <a:rPr lang="en-GB" sz="1200">
                <a:latin typeface="Street Corner" charset="0"/>
                <a:ea typeface="Street Corner" charset="0"/>
                <a:cs typeface="Street Corner" charset="0"/>
              </a:rPr>
              <a:t>With this in mind, our Community circles build on the strength of the group and operate as convenors and facilitators of the brilliant things that are already happening in the community. They  are made of people from all walks of life that </a:t>
            </a:r>
            <a:r>
              <a:rPr lang="en-GB" sz="1200">
                <a:solidFill>
                  <a:schemeClr val="tx1"/>
                </a:solidFill>
                <a:latin typeface="Street Corner" charset="0"/>
                <a:ea typeface="Street Corner" charset="0"/>
                <a:cs typeface="Street Corner" charset="0"/>
              </a:rPr>
              <a:t>can welcome new residents and people that never engaged in the community before. The people that are part of the Circle are confident in starting a conversation with new people in the area, and sharing their stories and their gifts. But they also know when to ask for help and how important is to take care of yourself, in order to take care of the others in the Circle. </a:t>
            </a:r>
          </a:p>
          <a:p>
            <a:r>
              <a:rPr lang="en-GB" sz="1200">
                <a:solidFill>
                  <a:schemeClr val="tx1"/>
                </a:solidFill>
                <a:latin typeface="Street Corner" charset="0"/>
                <a:ea typeface="Street Corner" charset="0"/>
                <a:cs typeface="Street Corner" charset="0"/>
              </a:rPr>
              <a:t>To rewards these people for playing this role in the community innovative systems (like for example Community coin) will be explored.</a:t>
            </a:r>
          </a:p>
          <a:p>
            <a:endParaRPr lang="en-GB" sz="1200">
              <a:solidFill>
                <a:schemeClr val="tx1"/>
              </a:solidFill>
              <a:latin typeface="Street Corner" charset="0"/>
              <a:ea typeface="Street Corner" charset="0"/>
              <a:cs typeface="Street Corner" charset="0"/>
            </a:endParaRPr>
          </a:p>
          <a:p>
            <a:endParaRPr lang="en-GB" sz="1200">
              <a:solidFill>
                <a:schemeClr val="tx1"/>
              </a:solidFill>
              <a:latin typeface="Street Corner" charset="0"/>
              <a:ea typeface="Street Corner" charset="0"/>
              <a:cs typeface="Street Corner" charset="0"/>
            </a:endParaRPr>
          </a:p>
          <a:p>
            <a:pPr lvl="0"/>
            <a:r>
              <a:rPr lang="en-US" sz="1800">
                <a:solidFill>
                  <a:srgbClr val="660066"/>
                </a:solidFill>
                <a:latin typeface="KG Small Town Southern Girl"/>
                <a:ea typeface="Tahoma" panose="020B0604030504040204" pitchFamily="34" charset="0"/>
                <a:cs typeface="KG Small Town Southern Girl"/>
                <a:sym typeface="Questrial"/>
              </a:rPr>
              <a:t>Step by step of the service</a:t>
            </a:r>
          </a:p>
          <a:p>
            <a:pPr marL="285750" indent="-285750">
              <a:buFont typeface="Arial"/>
              <a:buChar char="•"/>
            </a:pPr>
            <a:r>
              <a:rPr lang="en-GB" b="1">
                <a:solidFill>
                  <a:srgbClr val="3E0F46"/>
                </a:solidFill>
                <a:latin typeface="Street Corner"/>
                <a:ea typeface="Tahoma"/>
                <a:cs typeface="Street Corner"/>
              </a:rPr>
              <a:t>Becoming aware</a:t>
            </a:r>
            <a:r>
              <a:rPr lang="en-GB" sz="1200" b="1">
                <a:solidFill>
                  <a:srgbClr val="3E0F46"/>
                </a:solidFill>
                <a:latin typeface="Street Corner"/>
                <a:ea typeface="Tahoma"/>
                <a:cs typeface="Street Corner"/>
              </a:rPr>
              <a:t>: </a:t>
            </a:r>
            <a:r>
              <a:rPr lang="en-GB" sz="1200">
                <a:solidFill>
                  <a:schemeClr val="tx1"/>
                </a:solidFill>
                <a:latin typeface="Street Corner"/>
                <a:ea typeface="Tahoma"/>
                <a:cs typeface="Street Corner"/>
              </a:rPr>
              <a:t>the service will be promoted to active members of the communities that have already engaged </a:t>
            </a:r>
            <a:r>
              <a:rPr lang="en-US" sz="1200">
                <a:solidFill>
                  <a:schemeClr val="tx1"/>
                </a:solidFill>
                <a:latin typeface="Street Corner"/>
                <a:ea typeface="Tahoma"/>
                <a:cs typeface="Street Corner"/>
              </a:rPr>
              <a:t>with </a:t>
            </a:r>
            <a:r>
              <a:rPr lang="en-GB" sz="1200">
                <a:solidFill>
                  <a:schemeClr val="tx1"/>
                </a:solidFill>
                <a:latin typeface="Street Corner"/>
                <a:ea typeface="Tahoma"/>
                <a:cs typeface="Street Corner"/>
              </a:rPr>
              <a:t>the Resilient Together project and new people will be contacted through community groups, churches and other promotional events (flyers, meetings, etc)</a:t>
            </a:r>
          </a:p>
          <a:p>
            <a:pPr marL="285750" indent="-285750">
              <a:buFont typeface="Arial"/>
              <a:buChar char="•"/>
            </a:pPr>
            <a:r>
              <a:rPr lang="en-GB" b="1">
                <a:solidFill>
                  <a:srgbClr val="3E0F46"/>
                </a:solidFill>
                <a:latin typeface="Street Corner"/>
                <a:ea typeface="Tahoma"/>
                <a:cs typeface="Street Corner"/>
              </a:rPr>
              <a:t>Wanting to engage</a:t>
            </a:r>
            <a:r>
              <a:rPr lang="en-GB" sz="1200" b="1">
                <a:solidFill>
                  <a:srgbClr val="3E0F46"/>
                </a:solidFill>
                <a:latin typeface="Street Corner"/>
                <a:ea typeface="Tahoma"/>
                <a:cs typeface="Street Corner"/>
              </a:rPr>
              <a:t>: </a:t>
            </a:r>
            <a:r>
              <a:rPr lang="en-GB" sz="1200">
                <a:solidFill>
                  <a:schemeClr val="tx1"/>
                </a:solidFill>
                <a:latin typeface="Street Corner"/>
                <a:ea typeface="Tahoma"/>
                <a:cs typeface="Street Corner"/>
              </a:rPr>
              <a:t>People trust other people in the community and decide they want to share their experience and reflect on how they could do more together with others, while taking care of themselves</a:t>
            </a:r>
          </a:p>
          <a:p>
            <a:pPr marL="285750" indent="-285750">
              <a:buFont typeface="Arial"/>
              <a:buChar char="•"/>
            </a:pPr>
            <a:r>
              <a:rPr lang="en-GB" b="1">
                <a:solidFill>
                  <a:srgbClr val="3E0F46"/>
                </a:solidFill>
                <a:latin typeface="Street Corner"/>
                <a:ea typeface="Tahoma"/>
                <a:cs typeface="Street Corner"/>
              </a:rPr>
              <a:t>Being able to engage</a:t>
            </a:r>
            <a:r>
              <a:rPr lang="en-GB" sz="1200" b="1">
                <a:solidFill>
                  <a:srgbClr val="3E0F46"/>
                </a:solidFill>
                <a:latin typeface="Street Corner"/>
                <a:ea typeface="Tahoma"/>
                <a:cs typeface="Street Corner"/>
              </a:rPr>
              <a:t>: </a:t>
            </a:r>
            <a:r>
              <a:rPr lang="en-GB" sz="1200">
                <a:latin typeface="Street Corner"/>
                <a:ea typeface="Tahoma"/>
                <a:cs typeface="Street Corner"/>
              </a:rPr>
              <a:t>A Community Circle is given a budget they can apply for, if they choose to be part of the programme and to set up </a:t>
            </a:r>
            <a:r>
              <a:rPr lang="en-GB" sz="1200">
                <a:solidFill>
                  <a:schemeClr val="tx1"/>
                </a:solidFill>
                <a:latin typeface="Street Corner"/>
                <a:ea typeface="Tahoma"/>
                <a:cs typeface="Street Corner"/>
              </a:rPr>
              <a:t>the peer-to-peer </a:t>
            </a:r>
            <a:r>
              <a:rPr lang="en-GB" sz="1200">
                <a:latin typeface="Street Corner"/>
                <a:ea typeface="Tahoma"/>
                <a:cs typeface="Street Corner"/>
              </a:rPr>
              <a:t>community group. </a:t>
            </a:r>
          </a:p>
          <a:p>
            <a:pPr marL="285750" indent="-285750">
              <a:buFont typeface="Arial"/>
              <a:buChar char="•"/>
            </a:pPr>
            <a:r>
              <a:rPr lang="en-GB" b="1">
                <a:solidFill>
                  <a:srgbClr val="3E0F46"/>
                </a:solidFill>
                <a:latin typeface="Street Corner"/>
                <a:ea typeface="Tahoma"/>
                <a:cs typeface="Street Corner"/>
              </a:rPr>
              <a:t>Sustaining engagement</a:t>
            </a:r>
            <a:r>
              <a:rPr lang="en-GB" sz="1200" b="1">
                <a:solidFill>
                  <a:srgbClr val="3E0F46"/>
                </a:solidFill>
                <a:latin typeface="Street Corner"/>
                <a:ea typeface="Tahoma"/>
                <a:cs typeface="Street Corner"/>
              </a:rPr>
              <a:t>: </a:t>
            </a:r>
            <a:r>
              <a:rPr lang="en-GB" sz="1200">
                <a:latin typeface="Street Corner"/>
                <a:ea typeface="Tahoma"/>
                <a:cs typeface="Street Corner"/>
              </a:rPr>
              <a:t>The Circle is peer led and has resources that it can decide how to invest. Each Circle is assigned a facilitator, which at the beginning will be somebody from Mind in Cambridgeshire, and the facilitator role will be to make sure the Circle is working in collaborative ways, will provide content, signposting and moderation, if needed. The Circle will provide people with their own space and resources to reflect together on why community engagement </a:t>
            </a:r>
            <a:r>
              <a:rPr lang="en-US" sz="1200">
                <a:latin typeface="Street Corner"/>
                <a:ea typeface="Tahoma"/>
                <a:cs typeface="Street Corner"/>
              </a:rPr>
              <a:t>is important</a:t>
            </a:r>
            <a:r>
              <a:rPr lang="en-GB" sz="1200">
                <a:latin typeface="Street Corner"/>
                <a:ea typeface="Tahoma"/>
                <a:cs typeface="Street Corner"/>
              </a:rPr>
              <a:t>, how they can build more engagement with volunteers and they will also develop personal tools a</a:t>
            </a:r>
            <a:r>
              <a:rPr lang="en-US" sz="1200">
                <a:latin typeface="Street Corner"/>
                <a:ea typeface="Tahoma"/>
                <a:cs typeface="Street Corner"/>
              </a:rPr>
              <a:t>nd</a:t>
            </a:r>
            <a:r>
              <a:rPr lang="en-GB" sz="1200">
                <a:latin typeface="Street Corner"/>
                <a:ea typeface="Tahoma"/>
                <a:cs typeface="Street Corner"/>
              </a:rPr>
              <a:t> coping mechanisms to take care of their mental wellbeing and improve their resilience. The Circle will be self-sustaining for a maximum period of 6 months during which they will have to invest their money in training for them and in events for the community. After the first round the Circle will have to explore innovative avenues for raising more funds (e.g. crowdfunding or community coins).</a:t>
            </a:r>
          </a:p>
          <a:p>
            <a:pPr marL="285750" indent="-285750">
              <a:buFont typeface="Arial"/>
              <a:buChar char="•"/>
            </a:pPr>
            <a:r>
              <a:rPr lang="en-GB" b="1">
                <a:solidFill>
                  <a:srgbClr val="3E0F46"/>
                </a:solidFill>
                <a:latin typeface="Street Corner"/>
                <a:ea typeface="Tahoma"/>
                <a:cs typeface="Street Corner"/>
              </a:rPr>
              <a:t>Exit</a:t>
            </a:r>
            <a:r>
              <a:rPr lang="en-GB" sz="1200" b="1">
                <a:solidFill>
                  <a:srgbClr val="3E0F46"/>
                </a:solidFill>
                <a:latin typeface="Street Corner"/>
                <a:ea typeface="Tahoma"/>
                <a:cs typeface="Street Corner"/>
              </a:rPr>
              <a:t>: </a:t>
            </a:r>
            <a:r>
              <a:rPr lang="en-GB" sz="1200">
                <a:latin typeface="Street Corner"/>
                <a:ea typeface="Tahoma"/>
                <a:cs typeface="Street Corner"/>
              </a:rPr>
              <a:t>At the end of the 6 months the Circle decide how to keep going and will look autonomously into possibilities for extra funding. Mind in Cambridgeshire staff will provide advice on this level. </a:t>
            </a:r>
            <a:r>
              <a:rPr lang="en-US" sz="1200">
                <a:latin typeface="Street Corner"/>
                <a:ea typeface="Tahoma"/>
                <a:cs typeface="Street Corner"/>
              </a:rPr>
              <a:t>Ideally the </a:t>
            </a:r>
            <a:r>
              <a:rPr lang="en-GB" sz="1200">
                <a:latin typeface="Street Corner"/>
                <a:ea typeface="Tahoma"/>
                <a:cs typeface="Street Corner"/>
              </a:rPr>
              <a:t>group will become a spin-off for another Community Circle to start next.</a:t>
            </a:r>
            <a:endParaRPr lang="en-GB" sz="1800" b="1">
              <a:solidFill>
                <a:srgbClr val="3E0F46"/>
              </a:solidFill>
              <a:latin typeface="KG Small Town Southern Girl" panose="02000505000000020004" pitchFamily="2" charset="0"/>
              <a:ea typeface="Tahoma"/>
              <a:cs typeface="Tahoma"/>
            </a:endParaRPr>
          </a:p>
          <a:p>
            <a:endParaRPr lang="en-GB" sz="1200">
              <a:solidFill>
                <a:schemeClr val="tx1"/>
              </a:solidFill>
              <a:latin typeface="Street Corner" charset="0"/>
              <a:ea typeface="Street Corner" charset="0"/>
              <a:cs typeface="Street Corner" charset="0"/>
            </a:endParaRPr>
          </a:p>
          <a:p>
            <a:endParaRPr lang="en-GB" sz="1200">
              <a:latin typeface="Street Corner" charset="0"/>
              <a:ea typeface="Street Corner" charset="0"/>
              <a:cs typeface="Street Corner" charset="0"/>
            </a:endParaRPr>
          </a:p>
          <a:p>
            <a:endParaRPr lang="en-GB" sz="1200" b="1">
              <a:solidFill>
                <a:schemeClr val="tx1"/>
              </a:solidFill>
              <a:latin typeface="Street Corner" charset="0"/>
              <a:ea typeface="Street Corner" charset="0"/>
              <a:cs typeface="Street Corner" charset="0"/>
            </a:endParaRPr>
          </a:p>
          <a:p>
            <a:endParaRPr lang="en-GB" sz="1200" b="1">
              <a:solidFill>
                <a:srgbClr val="3E0F46"/>
              </a:solidFill>
              <a:latin typeface="KG Small Town Southern Girl" panose="02000505000000020004" pitchFamily="2" charset="0"/>
              <a:ea typeface="Tahoma"/>
              <a:cs typeface="Tahoma"/>
            </a:endParaRPr>
          </a:p>
          <a:p>
            <a:pPr lvl="0"/>
            <a:endParaRPr lang="en-US" sz="1200">
              <a:solidFill>
                <a:schemeClr val="dk1"/>
              </a:solidFill>
              <a:latin typeface="Street Corner"/>
              <a:ea typeface="Tahoma" panose="020B0604030504040204" pitchFamily="34" charset="0"/>
              <a:cs typeface="Street Corner"/>
              <a:sym typeface="Questrial"/>
            </a:endParaRPr>
          </a:p>
          <a:p>
            <a:endParaRPr lang="en-GB" sz="1200" b="1">
              <a:solidFill>
                <a:srgbClr val="3E0F46"/>
              </a:solidFill>
              <a:latin typeface="KG Small Town Southern Girl" panose="02000505000000020004" pitchFamily="2" charset="0"/>
              <a:ea typeface="Tahoma"/>
              <a:cs typeface="Tahoma"/>
            </a:endParaRPr>
          </a:p>
          <a:p>
            <a:endParaRPr lang="en-GB" sz="1200" b="1">
              <a:solidFill>
                <a:srgbClr val="3E0F46"/>
              </a:solidFill>
              <a:latin typeface="KG Small Town Southern Girl" panose="02000505000000020004" pitchFamily="2" charset="0"/>
              <a:ea typeface="Tahoma"/>
              <a:cs typeface="Tahoma"/>
            </a:endParaRPr>
          </a:p>
          <a:p>
            <a:endParaRPr lang="en-GB" sz="1200">
              <a:solidFill>
                <a:srgbClr val="3E0F46"/>
              </a:solidFill>
              <a:latin typeface="Street Corner"/>
              <a:ea typeface="Tahoma"/>
              <a:cs typeface="Street Corner"/>
            </a:endParaRPr>
          </a:p>
          <a:p>
            <a:pPr lvl="0" rtl="0">
              <a:lnSpc>
                <a:spcPct val="115000"/>
              </a:lnSpc>
              <a:spcBef>
                <a:spcPts val="0"/>
              </a:spcBef>
              <a:buNone/>
            </a:pPr>
            <a:endParaRPr lang="en-US" sz="1200">
              <a:solidFill>
                <a:schemeClr val="dk1"/>
              </a:solidFill>
              <a:latin typeface="Street Corner"/>
              <a:ea typeface="Tahoma" panose="020B0604030504040204" pitchFamily="34" charset="0"/>
              <a:cs typeface="Street Corner"/>
              <a:sym typeface="Questrial"/>
            </a:endParaRPr>
          </a:p>
          <a:p>
            <a:endParaRPr lang="en-GB" sz="1200"/>
          </a:p>
        </p:txBody>
      </p:sp>
      <p:sp>
        <p:nvSpPr>
          <p:cNvPr id="75" name="Shape 75"/>
          <p:cNvSpPr txBox="1">
            <a:spLocks noGrp="1"/>
          </p:cNvSpPr>
          <p:nvPr>
            <p:ph type="title"/>
          </p:nvPr>
        </p:nvSpPr>
        <p:spPr>
          <a:xfrm>
            <a:off x="281037" y="134589"/>
            <a:ext cx="7044299" cy="717310"/>
          </a:xfrm>
          <a:prstGeom prst="rect">
            <a:avLst/>
          </a:prstGeom>
        </p:spPr>
        <p:txBody>
          <a:bodyPr lIns="102825" tIns="102825" rIns="102825" bIns="102825" anchor="t" anchorCtr="0">
            <a:noAutofit/>
          </a:bodyPr>
          <a:lstStyle/>
          <a:p>
            <a:pPr lvl="0"/>
            <a:r>
              <a:rPr lang="en-US" sz="3600">
                <a:solidFill>
                  <a:srgbClr val="660066"/>
                </a:solidFill>
                <a:latin typeface="KG Small Town Southern Girl"/>
                <a:cs typeface="KG Small Town Southern Girl"/>
                <a:sym typeface="Tahoma"/>
              </a:rPr>
              <a:t>Conclusions</a:t>
            </a:r>
          </a:p>
        </p:txBody>
      </p:sp>
      <p:cxnSp>
        <p:nvCxnSpPr>
          <p:cNvPr id="78" name="Shape 78"/>
          <p:cNvCxnSpPr/>
          <p:nvPr/>
        </p:nvCxnSpPr>
        <p:spPr>
          <a:xfrm>
            <a:off x="374788" y="764087"/>
            <a:ext cx="6856799" cy="9899"/>
          </a:xfrm>
          <a:prstGeom prst="straightConnector1">
            <a:avLst/>
          </a:prstGeom>
          <a:noFill/>
          <a:ln w="9525" cap="flat" cmpd="sng">
            <a:solidFill>
              <a:schemeClr val="dk2"/>
            </a:solidFill>
            <a:prstDash val="solid"/>
            <a:round/>
            <a:headEnd type="none" w="lg" len="lg"/>
            <a:tailEnd type="none" w="lg" len="lg"/>
          </a:ln>
        </p:spPr>
      </p:cxnSp>
      <p:sp>
        <p:nvSpPr>
          <p:cNvPr id="80" name="Shape 80"/>
          <p:cNvSpPr txBox="1">
            <a:spLocks noGrp="1"/>
          </p:cNvSpPr>
          <p:nvPr>
            <p:ph type="sldNum" idx="12"/>
          </p:nvPr>
        </p:nvSpPr>
        <p:spPr>
          <a:xfrm>
            <a:off x="7004788" y="9998416"/>
            <a:ext cx="453599" cy="818100"/>
          </a:xfrm>
          <a:prstGeom prst="rect">
            <a:avLst/>
          </a:prstGeom>
        </p:spPr>
        <p:txBody>
          <a:bodyPr lIns="102825" tIns="102825" rIns="102825" bIns="102825" anchor="ctr" anchorCtr="0">
            <a:noAutofit/>
          </a:bodyPr>
          <a:lstStyle/>
          <a:p>
            <a:pPr lvl="0">
              <a:spcBef>
                <a:spcPts val="0"/>
              </a:spcBef>
              <a:buNone/>
            </a:pPr>
            <a:fld id="{00000000-1234-1234-1234-123412341234}" type="slidenum">
              <a:rPr lang="en-US"/>
              <a:t>31</a:t>
            </a:fld>
            <a:endParaRPr lang="en-US"/>
          </a:p>
        </p:txBody>
      </p:sp>
    </p:spTree>
    <p:extLst>
      <p:ext uri="{BB962C8B-B14F-4D97-AF65-F5344CB8AC3E}">
        <p14:creationId xmlns:p14="http://schemas.microsoft.com/office/powerpoint/2010/main" val="4215889937"/>
      </p:ext>
    </p:extLst>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p:nvPr/>
        </p:nvSpPr>
        <p:spPr>
          <a:xfrm>
            <a:off x="281037" y="851899"/>
            <a:ext cx="7018499" cy="9010557"/>
          </a:xfrm>
          <a:prstGeom prst="rect">
            <a:avLst/>
          </a:prstGeom>
          <a:noFill/>
          <a:ln>
            <a:noFill/>
          </a:ln>
        </p:spPr>
        <p:txBody>
          <a:bodyPr lIns="102825" tIns="102825" rIns="102825" bIns="102825" anchor="t" anchorCtr="0">
            <a:noAutofit/>
          </a:bodyPr>
          <a:lstStyle/>
          <a:p>
            <a:r>
              <a:rPr lang="en-GB" sz="1800">
                <a:solidFill>
                  <a:srgbClr val="660066"/>
                </a:solidFill>
                <a:latin typeface="KG Small Town Southern Girl"/>
                <a:cs typeface="KG Small Town Southern Girl"/>
              </a:rPr>
              <a:t>3) Reclaim the Streets</a:t>
            </a:r>
          </a:p>
          <a:p>
            <a:r>
              <a:rPr lang="en-GB" sz="1200">
                <a:solidFill>
                  <a:schemeClr val="tx1"/>
                </a:solidFill>
                <a:latin typeface="Street Corner" charset="0"/>
                <a:ea typeface="Street Corner" charset="0"/>
                <a:cs typeface="Street Corner" charset="0"/>
              </a:rPr>
              <a:t>Based on some of the learning from Streets Alive and Connect&amp;Do, this idea explores how we can build a service that </a:t>
            </a:r>
            <a:r>
              <a:rPr lang="en-GB" sz="1200">
                <a:solidFill>
                  <a:schemeClr val="tx1"/>
                </a:solidFill>
                <a:latin typeface="Street Corner"/>
                <a:cs typeface="Street Corner"/>
              </a:rPr>
              <a:t>helps residents in the two local areas and groups to organise events and parties, such as picnics, tea parties, green initiatives and street play to build communities from the street up. </a:t>
            </a:r>
          </a:p>
          <a:p>
            <a:r>
              <a:rPr lang="en-GB" sz="1200">
                <a:solidFill>
                  <a:schemeClr val="tx1"/>
                </a:solidFill>
                <a:latin typeface="Street Corner"/>
                <a:cs typeface="Street Corner"/>
              </a:rPr>
              <a:t>As we have heard from the research with the residents people feel that they want to inhabit their communities and their streets and establish new ways to reclaiming their local space. These groups can have an online dimension too, like in the Connect&amp;Do example, that can be accessed only by residents and that is available as a shared space for information, support and ideas 24h. </a:t>
            </a:r>
          </a:p>
          <a:p>
            <a:r>
              <a:rPr lang="en-GB" sz="1200">
                <a:solidFill>
                  <a:schemeClr val="tx1"/>
                </a:solidFill>
                <a:latin typeface="Street Corner" charset="0"/>
                <a:ea typeface="Street Corner" charset="0"/>
                <a:cs typeface="Street Corner" charset="0"/>
              </a:rPr>
              <a:t>This service idea will give people opportunities to meet others in an informal settings and to establish those local connections that can be vital, if you are in need of help and to increase the feeling of belonging and of security</a:t>
            </a:r>
            <a:r>
              <a:rPr lang="en-GB" sz="1800">
                <a:solidFill>
                  <a:schemeClr val="tx1"/>
                </a:solidFill>
                <a:latin typeface="Street Corner" charset="0"/>
                <a:ea typeface="Street Corner" charset="0"/>
                <a:cs typeface="Street Corner" charset="0"/>
              </a:rPr>
              <a:t>.</a:t>
            </a:r>
          </a:p>
          <a:p>
            <a:endParaRPr lang="en-GB" sz="1800">
              <a:solidFill>
                <a:schemeClr val="tx1"/>
              </a:solidFill>
              <a:latin typeface="Street Corner" charset="0"/>
              <a:ea typeface="Street Corner" charset="0"/>
              <a:cs typeface="Street Corner" charset="0"/>
              <a:sym typeface="Questrial"/>
            </a:endParaRPr>
          </a:p>
          <a:p>
            <a:endParaRPr lang="en-GB" sz="1800">
              <a:solidFill>
                <a:schemeClr val="tx1"/>
              </a:solidFill>
              <a:latin typeface="Street Corner" charset="0"/>
              <a:ea typeface="Street Corner" charset="0"/>
              <a:cs typeface="Street Corner" charset="0"/>
              <a:sym typeface="Questrial"/>
            </a:endParaRPr>
          </a:p>
          <a:p>
            <a:pPr lvl="0"/>
            <a:r>
              <a:rPr lang="en-US" sz="1800">
                <a:solidFill>
                  <a:srgbClr val="660066"/>
                </a:solidFill>
                <a:latin typeface="KG Small Town Southern Girl"/>
                <a:ea typeface="Tahoma" panose="020B0604030504040204" pitchFamily="34" charset="0"/>
                <a:cs typeface="KG Small Town Southern Girl"/>
                <a:sym typeface="Questrial"/>
              </a:rPr>
              <a:t>Step by step of the service</a:t>
            </a:r>
          </a:p>
          <a:p>
            <a:pPr marL="285750" indent="-285750">
              <a:buFont typeface="Arial"/>
              <a:buChar char="•"/>
            </a:pPr>
            <a:r>
              <a:rPr lang="en-GB" b="1">
                <a:solidFill>
                  <a:srgbClr val="3E0F46"/>
                </a:solidFill>
                <a:latin typeface="Street Corner"/>
                <a:ea typeface="Tahoma"/>
                <a:cs typeface="Street Corner"/>
              </a:rPr>
              <a:t>Becoming aware</a:t>
            </a:r>
            <a:r>
              <a:rPr lang="en-GB" sz="1200" b="1">
                <a:solidFill>
                  <a:srgbClr val="3E0F46"/>
                </a:solidFill>
                <a:latin typeface="Street Corner"/>
                <a:ea typeface="Tahoma"/>
                <a:cs typeface="Street Corner"/>
              </a:rPr>
              <a:t>: </a:t>
            </a:r>
            <a:r>
              <a:rPr lang="en-GB" sz="1200">
                <a:solidFill>
                  <a:schemeClr val="tx1"/>
                </a:solidFill>
                <a:latin typeface="Street Corner"/>
                <a:ea typeface="Tahoma"/>
                <a:cs typeface="Street Corner"/>
              </a:rPr>
              <a:t>There is no better way to launch this service then organising a street party! </a:t>
            </a:r>
            <a:r>
              <a:rPr lang="en-US" sz="1200">
                <a:solidFill>
                  <a:schemeClr val="tx1"/>
                </a:solidFill>
                <a:latin typeface="Street Corner"/>
                <a:ea typeface="Tahoma"/>
                <a:cs typeface="Street Corner"/>
              </a:rPr>
              <a:t>P</a:t>
            </a:r>
            <a:r>
              <a:rPr lang="en-GB" sz="1200">
                <a:solidFill>
                  <a:schemeClr val="tx1"/>
                </a:solidFill>
                <a:latin typeface="Street Corner"/>
                <a:ea typeface="Tahoma"/>
                <a:cs typeface="Street Corner"/>
              </a:rPr>
              <a:t>eople will get to know about the opportunities and the steps needed to organise one themselves by being invited to join the first street party in the area</a:t>
            </a:r>
          </a:p>
          <a:p>
            <a:pPr marL="285750" indent="-285750">
              <a:buFont typeface="Arial"/>
              <a:buChar char="•"/>
            </a:pPr>
            <a:r>
              <a:rPr lang="en-GB" b="1">
                <a:solidFill>
                  <a:srgbClr val="3E0F46"/>
                </a:solidFill>
                <a:latin typeface="Street Corner"/>
                <a:ea typeface="Tahoma"/>
                <a:cs typeface="Street Corner"/>
              </a:rPr>
              <a:t>Wanting to engage</a:t>
            </a:r>
            <a:r>
              <a:rPr lang="en-GB" sz="1200" b="1">
                <a:solidFill>
                  <a:srgbClr val="3E0F46"/>
                </a:solidFill>
                <a:latin typeface="Street Corner"/>
                <a:ea typeface="Tahoma"/>
                <a:cs typeface="Street Corner"/>
              </a:rPr>
              <a:t>: </a:t>
            </a:r>
            <a:r>
              <a:rPr lang="en-GB" sz="1200">
                <a:solidFill>
                  <a:schemeClr val="tx1"/>
                </a:solidFill>
                <a:latin typeface="Street Corner"/>
                <a:ea typeface="Tahoma"/>
                <a:cs typeface="Street Corner"/>
              </a:rPr>
              <a:t>People will have a good time at the street party, they will meet other people that live on their area, and also people that have organised street parties before.</a:t>
            </a:r>
          </a:p>
          <a:p>
            <a:pPr marL="285750" indent="-285750">
              <a:buFont typeface="Arial"/>
              <a:buChar char="•"/>
            </a:pPr>
            <a:r>
              <a:rPr lang="en-GB" b="1">
                <a:solidFill>
                  <a:srgbClr val="3E0F46"/>
                </a:solidFill>
                <a:latin typeface="Street Corner"/>
                <a:ea typeface="Tahoma"/>
                <a:cs typeface="Street Corner"/>
              </a:rPr>
              <a:t>Being able to engage</a:t>
            </a:r>
            <a:r>
              <a:rPr lang="en-GB" sz="1200" b="1">
                <a:solidFill>
                  <a:srgbClr val="3E0F46"/>
                </a:solidFill>
                <a:latin typeface="Street Corner"/>
                <a:ea typeface="Tahoma"/>
                <a:cs typeface="Street Corner"/>
              </a:rPr>
              <a:t>: </a:t>
            </a:r>
            <a:r>
              <a:rPr lang="en-GB" sz="1200">
                <a:latin typeface="Street Corner"/>
                <a:ea typeface="Tahoma"/>
                <a:cs typeface="Street Corner"/>
              </a:rPr>
              <a:t>People leave their contact details at the end of the party and they can join the next community event that will be organised in the </a:t>
            </a:r>
            <a:r>
              <a:rPr lang="en-US" sz="1200">
                <a:latin typeface="Street Corner"/>
                <a:ea typeface="Tahoma"/>
                <a:cs typeface="Street Corner"/>
              </a:rPr>
              <a:t>area or become part of </a:t>
            </a:r>
            <a:r>
              <a:rPr lang="en-GB" sz="1200">
                <a:latin typeface="Street Corner"/>
                <a:ea typeface="Tahoma"/>
                <a:cs typeface="Street Corner"/>
              </a:rPr>
              <a:t>the organising group for the next street party or community initiative. The Council may possibly support the initiative by providing a simple and streamlined approach to book t</a:t>
            </a:r>
            <a:r>
              <a:rPr lang="en-US" sz="1200">
                <a:latin typeface="Street Corner"/>
                <a:ea typeface="Tahoma"/>
                <a:cs typeface="Street Corner"/>
              </a:rPr>
              <a:t>he</a:t>
            </a:r>
            <a:r>
              <a:rPr lang="en-GB" sz="1200">
                <a:latin typeface="Street Corner"/>
                <a:ea typeface="Tahoma"/>
                <a:cs typeface="Street Corner"/>
              </a:rPr>
              <a:t> streets for the parties </a:t>
            </a:r>
          </a:p>
          <a:p>
            <a:pPr marL="285750" indent="-285750">
              <a:buFont typeface="Arial"/>
              <a:buChar char="•"/>
            </a:pPr>
            <a:r>
              <a:rPr lang="en-GB" b="1">
                <a:solidFill>
                  <a:srgbClr val="3E0F46"/>
                </a:solidFill>
                <a:latin typeface="Street Corner"/>
                <a:ea typeface="Tahoma"/>
                <a:cs typeface="Street Corner"/>
              </a:rPr>
              <a:t>Sustaining engagement</a:t>
            </a:r>
            <a:r>
              <a:rPr lang="en-GB" sz="1200" b="1">
                <a:solidFill>
                  <a:srgbClr val="3E0F46"/>
                </a:solidFill>
                <a:latin typeface="Street Corner"/>
                <a:ea typeface="Tahoma"/>
                <a:cs typeface="Street Corner"/>
              </a:rPr>
              <a:t>: </a:t>
            </a:r>
            <a:r>
              <a:rPr lang="en-US" sz="1200">
                <a:latin typeface="Street Corner"/>
                <a:ea typeface="Tahoma"/>
                <a:cs typeface="Street Corner"/>
              </a:rPr>
              <a:t>There will be commitment and resources to organise at least 5 of these streets events or gardening initiatives in each local area for 1 year. People will have multiple opportunities to take part, get to know other people, increase their connections and their self confidence so they can join again and also help organise the next event, when it’s time. Different people will have the opportunity to both have a role just joining but also organising a community event. Everyone will bring to the group what they can share (their skills, passions, local food, a place to organise the activities, ideas for new things to do) and everyone will get something back by increasing their feeling of community in the local area and getting to knock on people’s doors and to know their neighbours.</a:t>
            </a:r>
            <a:endParaRPr lang="en-GB" sz="1200">
              <a:latin typeface="Street Corner"/>
              <a:ea typeface="Tahoma"/>
              <a:cs typeface="Street Corner"/>
            </a:endParaRPr>
          </a:p>
          <a:p>
            <a:pPr marL="285750" indent="-285750">
              <a:buFont typeface="Arial"/>
              <a:buChar char="•"/>
            </a:pPr>
            <a:r>
              <a:rPr lang="en-GB" b="1">
                <a:solidFill>
                  <a:srgbClr val="3E0F46"/>
                </a:solidFill>
                <a:latin typeface="Street Corner"/>
                <a:ea typeface="Tahoma"/>
                <a:cs typeface="Street Corner"/>
              </a:rPr>
              <a:t>Exit</a:t>
            </a:r>
            <a:r>
              <a:rPr lang="en-GB" sz="1200" b="1">
                <a:solidFill>
                  <a:srgbClr val="3E0F46"/>
                </a:solidFill>
                <a:latin typeface="Street Corner"/>
                <a:ea typeface="Tahoma"/>
                <a:cs typeface="Street Corner"/>
              </a:rPr>
              <a:t>: </a:t>
            </a:r>
            <a:r>
              <a:rPr lang="en-GB" sz="1200">
                <a:latin typeface="Street Corner"/>
                <a:ea typeface="Tahoma"/>
                <a:cs typeface="Street Corner"/>
              </a:rPr>
              <a:t>The first group that does organise t</a:t>
            </a:r>
            <a:r>
              <a:rPr lang="en-US" sz="1200">
                <a:latin typeface="Street Corner"/>
                <a:ea typeface="Tahoma"/>
                <a:cs typeface="Street Corner"/>
              </a:rPr>
              <a:t>he</a:t>
            </a:r>
            <a:r>
              <a:rPr lang="en-GB" sz="1200">
                <a:latin typeface="Street Corner"/>
                <a:ea typeface="Tahoma"/>
                <a:cs typeface="Street Corner"/>
              </a:rPr>
              <a:t> first event sets up a Facebook page or online group to share the step by step of how to organise a street party and they will recruit at least 5 people each that can come up with ideas and share resources for the next event to be organised.</a:t>
            </a:r>
            <a:endParaRPr lang="en-GB" sz="1800" b="1">
              <a:solidFill>
                <a:srgbClr val="3E0F46"/>
              </a:solidFill>
              <a:latin typeface="KG Small Town Southern Girl" panose="02000505000000020004" pitchFamily="2" charset="0"/>
              <a:ea typeface="Tahoma"/>
              <a:cs typeface="Tahoma"/>
            </a:endParaRPr>
          </a:p>
          <a:p>
            <a:endParaRPr lang="en-US" sz="1200">
              <a:solidFill>
                <a:schemeClr val="dk1"/>
              </a:solidFill>
              <a:latin typeface="Street Corner"/>
              <a:ea typeface="Tahoma" panose="020B0604030504040204" pitchFamily="34" charset="0"/>
              <a:cs typeface="Street Corner"/>
              <a:sym typeface="Questrial"/>
            </a:endParaRPr>
          </a:p>
          <a:p>
            <a:endParaRPr lang="en-GB" sz="1200"/>
          </a:p>
        </p:txBody>
      </p:sp>
      <p:sp>
        <p:nvSpPr>
          <p:cNvPr id="75" name="Shape 75"/>
          <p:cNvSpPr txBox="1">
            <a:spLocks noGrp="1"/>
          </p:cNvSpPr>
          <p:nvPr>
            <p:ph type="title"/>
          </p:nvPr>
        </p:nvSpPr>
        <p:spPr>
          <a:xfrm>
            <a:off x="281037" y="134589"/>
            <a:ext cx="7044299" cy="717310"/>
          </a:xfrm>
          <a:prstGeom prst="rect">
            <a:avLst/>
          </a:prstGeom>
        </p:spPr>
        <p:txBody>
          <a:bodyPr lIns="102825" tIns="102825" rIns="102825" bIns="102825" anchor="t" anchorCtr="0">
            <a:noAutofit/>
          </a:bodyPr>
          <a:lstStyle/>
          <a:p>
            <a:pPr lvl="0"/>
            <a:r>
              <a:rPr lang="en-US" sz="3600">
                <a:solidFill>
                  <a:srgbClr val="660066"/>
                </a:solidFill>
                <a:latin typeface="KG Small Town Southern Girl"/>
                <a:cs typeface="KG Small Town Southern Girl"/>
                <a:sym typeface="Tahoma"/>
              </a:rPr>
              <a:t>Conclusions</a:t>
            </a:r>
          </a:p>
        </p:txBody>
      </p:sp>
      <p:cxnSp>
        <p:nvCxnSpPr>
          <p:cNvPr id="78" name="Shape 78"/>
          <p:cNvCxnSpPr/>
          <p:nvPr/>
        </p:nvCxnSpPr>
        <p:spPr>
          <a:xfrm>
            <a:off x="374788" y="764087"/>
            <a:ext cx="6856799" cy="9899"/>
          </a:xfrm>
          <a:prstGeom prst="straightConnector1">
            <a:avLst/>
          </a:prstGeom>
          <a:noFill/>
          <a:ln w="9525" cap="flat" cmpd="sng">
            <a:solidFill>
              <a:schemeClr val="dk2"/>
            </a:solidFill>
            <a:prstDash val="solid"/>
            <a:round/>
            <a:headEnd type="none" w="lg" len="lg"/>
            <a:tailEnd type="none" w="lg" len="lg"/>
          </a:ln>
        </p:spPr>
      </p:cxnSp>
      <p:sp>
        <p:nvSpPr>
          <p:cNvPr id="80" name="Shape 80"/>
          <p:cNvSpPr txBox="1">
            <a:spLocks noGrp="1"/>
          </p:cNvSpPr>
          <p:nvPr>
            <p:ph type="sldNum" idx="12"/>
          </p:nvPr>
        </p:nvSpPr>
        <p:spPr>
          <a:xfrm>
            <a:off x="7004788" y="9998416"/>
            <a:ext cx="453599" cy="818100"/>
          </a:xfrm>
          <a:prstGeom prst="rect">
            <a:avLst/>
          </a:prstGeom>
        </p:spPr>
        <p:txBody>
          <a:bodyPr lIns="102825" tIns="102825" rIns="102825" bIns="102825" anchor="ctr" anchorCtr="0">
            <a:noAutofit/>
          </a:bodyPr>
          <a:lstStyle/>
          <a:p>
            <a:pPr lvl="0">
              <a:spcBef>
                <a:spcPts val="0"/>
              </a:spcBef>
              <a:buNone/>
            </a:pPr>
            <a:fld id="{00000000-1234-1234-1234-123412341234}" type="slidenum">
              <a:rPr lang="en-US"/>
              <a:t>32</a:t>
            </a:fld>
            <a:endParaRPr lang="en-US"/>
          </a:p>
        </p:txBody>
      </p:sp>
    </p:spTree>
    <p:extLst>
      <p:ext uri="{BB962C8B-B14F-4D97-AF65-F5344CB8AC3E}">
        <p14:creationId xmlns:p14="http://schemas.microsoft.com/office/powerpoint/2010/main" val="619892836"/>
      </p:ext>
    </p:extLst>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lvl="0">
              <a:spcBef>
                <a:spcPts val="0"/>
              </a:spcBef>
              <a:buNone/>
            </a:pPr>
            <a:fld id="{00000000-1234-1234-1234-123412341234}" type="slidenum">
              <a:rPr lang="en-US" smtClean="0"/>
              <a:t>33</a:t>
            </a:fld>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1490445974"/>
              </p:ext>
            </p:extLst>
          </p:nvPr>
        </p:nvGraphicFramePr>
        <p:xfrm>
          <a:off x="648830" y="266690"/>
          <a:ext cx="6582757" cy="10425123"/>
        </p:xfrm>
        <a:graphic>
          <a:graphicData uri="http://schemas.openxmlformats.org/presentationml/2006/ole">
            <mc:AlternateContent xmlns:mc="http://schemas.openxmlformats.org/markup-compatibility/2006">
              <mc:Choice xmlns:v="urn:schemas-microsoft-com:vml" Requires="v">
                <p:oleObj name="Document" r:id="rId2" imgW="5746008" imgH="9101613" progId="Word.Document.12">
                  <p:embed/>
                </p:oleObj>
              </mc:Choice>
              <mc:Fallback>
                <p:oleObj name="Document" r:id="rId2" imgW="5746008" imgH="9101613" progId="Word.Document.12">
                  <p:embed/>
                  <p:pic>
                    <p:nvPicPr>
                      <p:cNvPr id="4" name="Object 3"/>
                      <p:cNvPicPr/>
                      <p:nvPr/>
                    </p:nvPicPr>
                    <p:blipFill>
                      <a:blip r:embed="rId3"/>
                      <a:stretch>
                        <a:fillRect/>
                      </a:stretch>
                    </p:blipFill>
                    <p:spPr>
                      <a:xfrm>
                        <a:off x="648830" y="266690"/>
                        <a:ext cx="6582757" cy="10425123"/>
                      </a:xfrm>
                      <a:prstGeom prst="rect">
                        <a:avLst/>
                      </a:prstGeom>
                    </p:spPr>
                  </p:pic>
                </p:oleObj>
              </mc:Fallback>
            </mc:AlternateContent>
          </a:graphicData>
        </a:graphic>
      </p:graphicFrame>
    </p:spTree>
    <p:extLst>
      <p:ext uri="{BB962C8B-B14F-4D97-AF65-F5344CB8AC3E}">
        <p14:creationId xmlns:p14="http://schemas.microsoft.com/office/powerpoint/2010/main" val="2643835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US" smtClean="0"/>
              <a:t>34</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423193153"/>
              </p:ext>
            </p:extLst>
          </p:nvPr>
        </p:nvGraphicFramePr>
        <p:xfrm>
          <a:off x="545123" y="303505"/>
          <a:ext cx="6752492" cy="10388308"/>
        </p:xfrm>
        <a:graphic>
          <a:graphicData uri="http://schemas.openxmlformats.org/presentationml/2006/ole">
            <mc:AlternateContent xmlns:mc="http://schemas.openxmlformats.org/markup-compatibility/2006">
              <mc:Choice xmlns:v="urn:schemas-microsoft-com:vml" Requires="v">
                <p:oleObj name="Document" r:id="rId2" imgW="5746008" imgH="8958465" progId="Word.Document.12">
                  <p:embed/>
                </p:oleObj>
              </mc:Choice>
              <mc:Fallback>
                <p:oleObj name="Document" r:id="rId2" imgW="5746008" imgH="8958465" progId="Word.Document.12">
                  <p:embed/>
                  <p:pic>
                    <p:nvPicPr>
                      <p:cNvPr id="6" name="Object 5"/>
                      <p:cNvPicPr/>
                      <p:nvPr/>
                    </p:nvPicPr>
                    <p:blipFill>
                      <a:blip r:embed="rId3"/>
                      <a:stretch>
                        <a:fillRect/>
                      </a:stretch>
                    </p:blipFill>
                    <p:spPr>
                      <a:xfrm>
                        <a:off x="545123" y="303505"/>
                        <a:ext cx="6752492" cy="10388308"/>
                      </a:xfrm>
                      <a:prstGeom prst="rect">
                        <a:avLst/>
                      </a:prstGeom>
                    </p:spPr>
                  </p:pic>
                </p:oleObj>
              </mc:Fallback>
            </mc:AlternateContent>
          </a:graphicData>
        </a:graphic>
      </p:graphicFrame>
    </p:spTree>
    <p:extLst>
      <p:ext uri="{BB962C8B-B14F-4D97-AF65-F5344CB8AC3E}">
        <p14:creationId xmlns:p14="http://schemas.microsoft.com/office/powerpoint/2010/main" val="979637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US" smtClean="0"/>
              <a:t>35</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1068952817"/>
              </p:ext>
            </p:extLst>
          </p:nvPr>
        </p:nvGraphicFramePr>
        <p:xfrm>
          <a:off x="500278" y="298939"/>
          <a:ext cx="6691830" cy="10296546"/>
        </p:xfrm>
        <a:graphic>
          <a:graphicData uri="http://schemas.openxmlformats.org/presentationml/2006/ole">
            <mc:AlternateContent xmlns:mc="http://schemas.openxmlformats.org/markup-compatibility/2006">
              <mc:Choice xmlns:v="urn:schemas-microsoft-com:vml" Requires="v">
                <p:oleObj name="Document" r:id="rId2" imgW="5746008" imgH="8841639" progId="Word.Document.12">
                  <p:embed/>
                </p:oleObj>
              </mc:Choice>
              <mc:Fallback>
                <p:oleObj name="Document" r:id="rId2" imgW="5746008" imgH="8841639" progId="Word.Document.12">
                  <p:embed/>
                  <p:pic>
                    <p:nvPicPr>
                      <p:cNvPr id="5" name="Object 4"/>
                      <p:cNvPicPr/>
                      <p:nvPr/>
                    </p:nvPicPr>
                    <p:blipFill>
                      <a:blip r:embed="rId3"/>
                      <a:stretch>
                        <a:fillRect/>
                      </a:stretch>
                    </p:blipFill>
                    <p:spPr>
                      <a:xfrm>
                        <a:off x="500278" y="298939"/>
                        <a:ext cx="6691830" cy="10296546"/>
                      </a:xfrm>
                      <a:prstGeom prst="rect">
                        <a:avLst/>
                      </a:prstGeom>
                    </p:spPr>
                  </p:pic>
                </p:oleObj>
              </mc:Fallback>
            </mc:AlternateContent>
          </a:graphicData>
        </a:graphic>
      </p:graphicFrame>
    </p:spTree>
    <p:extLst>
      <p:ext uri="{BB962C8B-B14F-4D97-AF65-F5344CB8AC3E}">
        <p14:creationId xmlns:p14="http://schemas.microsoft.com/office/powerpoint/2010/main" val="3395043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p:nvPr/>
        </p:nvSpPr>
        <p:spPr>
          <a:xfrm>
            <a:off x="283500" y="1370572"/>
            <a:ext cx="7018499" cy="8824988"/>
          </a:xfrm>
          <a:prstGeom prst="rect">
            <a:avLst/>
          </a:prstGeom>
          <a:noFill/>
          <a:ln>
            <a:noFill/>
          </a:ln>
        </p:spPr>
        <p:txBody>
          <a:bodyPr lIns="102825" tIns="102825" rIns="102825" bIns="102825" anchor="t" anchorCtr="0">
            <a:noAutofit/>
          </a:bodyPr>
          <a:lstStyle/>
          <a:p>
            <a:r>
              <a:rPr lang="en-GB" sz="1200">
                <a:latin typeface="Street Corner" panose="02000400000000000000" pitchFamily="2" charset="0"/>
              </a:rPr>
              <a:t>The </a:t>
            </a:r>
            <a:r>
              <a:rPr lang="en-GB" sz="1200" b="1">
                <a:latin typeface="Street Corner" panose="02000400000000000000" pitchFamily="2" charset="0"/>
              </a:rPr>
              <a:t>Southern Fringe </a:t>
            </a:r>
            <a:r>
              <a:rPr lang="en-GB" sz="1200">
                <a:latin typeface="Street Corner" panose="02000400000000000000" pitchFamily="2" charset="0"/>
              </a:rPr>
              <a:t>of Cambridge is a new housing development which sits around the historical village of Trumpington in the south of the city. Approximately 2000 new homes are now complete with an estimated 4,800 new residents so far. </a:t>
            </a:r>
          </a:p>
          <a:p>
            <a:endParaRPr lang="en-GB" sz="1200">
              <a:latin typeface="Street Corner" panose="02000400000000000000" pitchFamily="2" charset="0"/>
            </a:endParaRPr>
          </a:p>
          <a:p>
            <a:r>
              <a:rPr lang="en-GB" sz="1200">
                <a:latin typeface="Street Corner" panose="02000400000000000000" pitchFamily="2" charset="0"/>
              </a:rPr>
              <a:t>With new residents constantly moving in, the exact demographic figures are unknown but there is both a high proportion of young families due to the new schools and actively retired due to the proximity to Addenbrookes hospital. There is a large migrant population of diverse nationalities. 40% social housing is dispersed throughout the market houses. Social housing and private renting means a greater turnover of occupants. </a:t>
            </a:r>
          </a:p>
          <a:p>
            <a:endParaRPr lang="en-GB" sz="1200">
              <a:latin typeface="Street Corner" panose="02000400000000000000" pitchFamily="2" charset="0"/>
            </a:endParaRPr>
          </a:p>
          <a:p>
            <a:r>
              <a:rPr lang="en-GB" sz="1200">
                <a:latin typeface="Street Corner" panose="02000400000000000000" pitchFamily="2" charset="0"/>
              </a:rPr>
              <a:t>Different population characteristics to the surrounding area may have delayed establishing a cohesive community. Furthermore, research into new communities has established clear links between loneliness, poor mental health and antisocial behaviours, with a lack of community cohesion and social networks. </a:t>
            </a:r>
          </a:p>
          <a:p>
            <a:endParaRPr lang="en-GB" sz="1200">
              <a:latin typeface="Street Corner" panose="02000400000000000000" pitchFamily="2" charset="0"/>
            </a:endParaRPr>
          </a:p>
          <a:p>
            <a:r>
              <a:rPr lang="en-GB" sz="1200"/>
              <a:t> </a:t>
            </a:r>
          </a:p>
          <a:p>
            <a:r>
              <a:rPr lang="en-GB" sz="1200" b="1">
                <a:solidFill>
                  <a:srgbClr val="550878"/>
                </a:solidFill>
                <a:latin typeface="Street Corner" panose="02000400000000000000" pitchFamily="2" charset="0"/>
                <a:ea typeface="Calibri" panose="020F0502020204030204" pitchFamily="34" charset="0"/>
                <a:cs typeface="Arial" panose="020B0604020202020204" pitchFamily="34" charset="0"/>
              </a:rPr>
              <a:t>Engaging with people from the communities</a:t>
            </a:r>
          </a:p>
          <a:p>
            <a:endParaRPr lang="en-GB" sz="1200" b="1">
              <a:solidFill>
                <a:srgbClr val="550878"/>
              </a:solidFill>
              <a:latin typeface="Street Corner" panose="02000400000000000000" pitchFamily="2" charset="0"/>
              <a:ea typeface="Calibri" panose="020F0502020204030204" pitchFamily="34" charset="0"/>
              <a:cs typeface="Arial" panose="020B0604020202020204" pitchFamily="34" charset="0"/>
            </a:endParaRPr>
          </a:p>
          <a:p>
            <a:r>
              <a:rPr lang="en-GB" sz="1200">
                <a:latin typeface="Street Corner" panose="02000400000000000000" pitchFamily="2" charset="0"/>
                <a:ea typeface="Calibri" panose="020F0502020204030204" pitchFamily="34" charset="0"/>
                <a:cs typeface="Street Corner"/>
              </a:rPr>
              <a:t>We believe that the most qualified people to design a new intervention to build and maintain resilience in the local communities are the people that will benefit from it - those that live and work and see themselves as part of that community. To that end, we worked together with people from</a:t>
            </a:r>
            <a:r>
              <a:rPr lang="en-US" sz="1200">
                <a:latin typeface="Street Corner" panose="02000400000000000000" pitchFamily="2" charset="0"/>
                <a:ea typeface="Calibri" panose="020F0502020204030204" pitchFamily="34" charset="0"/>
                <a:cs typeface="Street Corner"/>
              </a:rPr>
              <a:t> </a:t>
            </a:r>
            <a:r>
              <a:rPr lang="en-GB" sz="1200">
                <a:latin typeface="Street Corner" panose="02000400000000000000" pitchFamily="2" charset="0"/>
                <a:ea typeface="Calibri" panose="020F0502020204030204" pitchFamily="34" charset="0"/>
                <a:cs typeface="Street Corner"/>
              </a:rPr>
              <a:t>the two communities of Wisbech and the Southern Fringe area, and experts from the field, in order to collaboratively design this Resilient Together Model.  </a:t>
            </a:r>
            <a:endParaRPr lang="en-US" sz="1200">
              <a:solidFill>
                <a:schemeClr val="dk1"/>
              </a:solidFill>
              <a:latin typeface="Street Corner"/>
              <a:ea typeface="Tahoma" panose="020B0604030504040204" pitchFamily="34" charset="0"/>
              <a:cs typeface="Street Corner"/>
              <a:sym typeface="Questrial"/>
            </a:endParaRPr>
          </a:p>
          <a:p>
            <a:endParaRPr lang="en-US" sz="1200">
              <a:solidFill>
                <a:schemeClr val="dk1"/>
              </a:solidFill>
              <a:latin typeface="Street Corner"/>
              <a:ea typeface="Tahoma" panose="020B0604030504040204" pitchFamily="34" charset="0"/>
              <a:cs typeface="Street Corner"/>
              <a:sym typeface="Questrial"/>
            </a:endParaRPr>
          </a:p>
          <a:p>
            <a:r>
              <a:rPr lang="en-US" sz="1200">
                <a:solidFill>
                  <a:schemeClr val="dk1"/>
                </a:solidFill>
                <a:latin typeface="Street Corner"/>
                <a:ea typeface="Tahoma" panose="020B0604030504040204" pitchFamily="34" charset="0"/>
                <a:cs typeface="Street Corner"/>
                <a:sym typeface="Questrial"/>
              </a:rPr>
              <a:t>During the first year of the Resilient Together Project Mind in Cambridgeshire has engaged with 361</a:t>
            </a:r>
            <a:r>
              <a:rPr lang="en-US" sz="1200">
                <a:solidFill>
                  <a:srgbClr val="FF0000"/>
                </a:solidFill>
                <a:latin typeface="Street Corner"/>
                <a:ea typeface="Tahoma" panose="020B0604030504040204" pitchFamily="34" charset="0"/>
                <a:cs typeface="Street Corner"/>
                <a:sym typeface="Questrial"/>
              </a:rPr>
              <a:t> </a:t>
            </a:r>
            <a:r>
              <a:rPr lang="en-US" sz="1200">
                <a:latin typeface="Street Corner"/>
                <a:ea typeface="Tahoma" panose="020B0604030504040204" pitchFamily="34" charset="0"/>
                <a:cs typeface="Street Corner"/>
                <a:sym typeface="Questrial"/>
              </a:rPr>
              <a:t>people from the two Communities of Wisbech and the Southern Fringe of Cambridge. Staff from the project have been out and about in the communities talking to residents, meeting groups, mapping the people’s skills and the assets available and supporting everyone who wanted to do more to be active in their communities.</a:t>
            </a:r>
          </a:p>
          <a:p>
            <a:endParaRPr lang="en-GB" b="1">
              <a:solidFill>
                <a:srgbClr val="550878"/>
              </a:solidFill>
              <a:latin typeface="Street Corner" panose="02000400000000000000" pitchFamily="2" charset="0"/>
              <a:ea typeface="Arial" panose="020B0604020202020204" pitchFamily="34" charset="0"/>
              <a:cs typeface="Arial" panose="020B0604020202020204" pitchFamily="34" charset="0"/>
            </a:endParaRPr>
          </a:p>
          <a:p>
            <a:endParaRPr lang="en-GB" b="1">
              <a:solidFill>
                <a:srgbClr val="550878"/>
              </a:solidFill>
              <a:latin typeface="Street Corner" panose="02000400000000000000" pitchFamily="2" charset="0"/>
              <a:ea typeface="Arial" panose="020B0604020202020204" pitchFamily="34" charset="0"/>
              <a:cs typeface="Arial" panose="020B0604020202020204" pitchFamily="34" charset="0"/>
            </a:endParaRPr>
          </a:p>
          <a:p>
            <a:r>
              <a:rPr lang="en-GB" b="1">
                <a:solidFill>
                  <a:srgbClr val="550878"/>
                </a:solidFill>
                <a:latin typeface="Street Corner" panose="02000400000000000000" pitchFamily="2" charset="0"/>
                <a:ea typeface="Arial" panose="020B0604020202020204" pitchFamily="34" charset="0"/>
                <a:cs typeface="Arial" panose="020B0604020202020204" pitchFamily="34" charset="0"/>
              </a:rPr>
              <a:t>An Asset Based Community Development Approach </a:t>
            </a:r>
          </a:p>
          <a:p>
            <a:endParaRPr lang="en-GB" b="1">
              <a:solidFill>
                <a:srgbClr val="550878"/>
              </a:solidFill>
              <a:latin typeface="Street Corner" panose="02000400000000000000" pitchFamily="2" charset="0"/>
              <a:ea typeface="Arial" panose="020B0604020202020204" pitchFamily="34" charset="0"/>
              <a:cs typeface="Arial" panose="020B0604020202020204" pitchFamily="34" charset="0"/>
            </a:endParaRPr>
          </a:p>
          <a:p>
            <a:r>
              <a:rPr lang="en-GB" sz="1200">
                <a:latin typeface="Street Corner" panose="02000400000000000000" pitchFamily="2" charset="0"/>
              </a:rPr>
              <a:t>Our community building project uses an Asset Based Approach (also ABCD) which means that we aim to bring people and communities together to achieve positive change using their existing knowledge, skills and lived-experience, around the issues they encounter in their own lives and that they care about most.</a:t>
            </a:r>
          </a:p>
          <a:p>
            <a:endParaRPr lang="en-GB" sz="1200">
              <a:latin typeface="Street Corner" panose="02000400000000000000" pitchFamily="2" charset="0"/>
            </a:endParaRPr>
          </a:p>
          <a:p>
            <a:r>
              <a:rPr lang="en-GB" sz="1200">
                <a:latin typeface="Street Corner" panose="02000400000000000000" pitchFamily="2" charset="0"/>
              </a:rPr>
              <a:t>Asset based approaches recognise and build on a combination of the human, social and physical capital that exists within local communities. They acknowledge and build on what people value most and can help ensure that public services are provided where and how they are needed.</a:t>
            </a:r>
          </a:p>
          <a:p>
            <a:endParaRPr lang="en-GB" sz="1200">
              <a:latin typeface="Street Corner" panose="02000400000000000000" pitchFamily="2" charset="0"/>
            </a:endParaRPr>
          </a:p>
          <a:p>
            <a:r>
              <a:rPr lang="en-GB" sz="1200">
                <a:latin typeface="Street Corner" panose="02000400000000000000" pitchFamily="2" charset="0"/>
              </a:rPr>
              <a:t>An ABCD approach also enhances the protective factors which help individuals and communities maintain and improve their mental health, even when faced with adverse life circumstances.</a:t>
            </a:r>
          </a:p>
          <a:p>
            <a:endParaRPr lang="en-GB" sz="1200" b="1">
              <a:solidFill>
                <a:srgbClr val="550878"/>
              </a:solidFill>
              <a:latin typeface="Street Corner" panose="02000400000000000000" pitchFamily="2" charset="0"/>
              <a:ea typeface="Calibri" panose="020F0502020204030204" pitchFamily="34" charset="0"/>
              <a:cs typeface="Arial" panose="020B0604020202020204" pitchFamily="34" charset="0"/>
            </a:endParaRPr>
          </a:p>
          <a:p>
            <a:endParaRPr lang="en-GB" sz="1200" b="1">
              <a:solidFill>
                <a:srgbClr val="550878"/>
              </a:solidFill>
              <a:latin typeface="Street Corner" panose="02000400000000000000" pitchFamily="2" charset="0"/>
              <a:ea typeface="Calibri" panose="020F0502020204030204" pitchFamily="34" charset="0"/>
              <a:cs typeface="Arial" panose="020B0604020202020204" pitchFamily="34" charset="0"/>
            </a:endParaRPr>
          </a:p>
          <a:p>
            <a:endParaRPr lang="en-GB" sz="1200" b="1">
              <a:solidFill>
                <a:srgbClr val="550878"/>
              </a:solidFill>
              <a:latin typeface="Street Corner" panose="02000400000000000000" pitchFamily="2" charset="0"/>
              <a:ea typeface="Calibri" panose="020F0502020204030204" pitchFamily="34" charset="0"/>
              <a:cs typeface="Arial" panose="020B0604020202020204" pitchFamily="34" charset="0"/>
            </a:endParaRPr>
          </a:p>
          <a:p>
            <a:endParaRPr lang="en-GB" sz="1200" b="1">
              <a:solidFill>
                <a:srgbClr val="550878"/>
              </a:solidFill>
              <a:latin typeface="Street Corner" panose="02000400000000000000" pitchFamily="2" charset="0"/>
              <a:ea typeface="Calibri" panose="020F0502020204030204" pitchFamily="34" charset="0"/>
              <a:cs typeface="Arial" panose="020B0604020202020204" pitchFamily="34" charset="0"/>
            </a:endParaRPr>
          </a:p>
          <a:p>
            <a:endParaRPr lang="en-GB" sz="1200" b="1">
              <a:solidFill>
                <a:srgbClr val="550878"/>
              </a:solidFill>
              <a:latin typeface="Street Corner" panose="02000400000000000000" pitchFamily="2" charset="0"/>
              <a:ea typeface="Calibri" panose="020F0502020204030204" pitchFamily="34" charset="0"/>
              <a:cs typeface="Arial" panose="020B0604020202020204" pitchFamily="34" charset="0"/>
            </a:endParaRPr>
          </a:p>
          <a:p>
            <a:endParaRPr lang="en-GB" sz="1200" b="1" i="1">
              <a:latin typeface="Street Corner"/>
              <a:ea typeface="Calibri" panose="020F0502020204030204" pitchFamily="34" charset="0"/>
              <a:cs typeface="Street Corner"/>
            </a:endParaRPr>
          </a:p>
        </p:txBody>
      </p:sp>
      <p:sp>
        <p:nvSpPr>
          <p:cNvPr id="80" name="Shape 80"/>
          <p:cNvSpPr txBox="1">
            <a:spLocks noGrp="1"/>
          </p:cNvSpPr>
          <p:nvPr>
            <p:ph type="sldNum" idx="12"/>
          </p:nvPr>
        </p:nvSpPr>
        <p:spPr>
          <a:prstGeom prst="rect">
            <a:avLst/>
          </a:prstGeom>
        </p:spPr>
        <p:txBody>
          <a:bodyPr lIns="102825" tIns="102825" rIns="102825" bIns="102825" anchor="ctr" anchorCtr="0">
            <a:noAutofit/>
          </a:bodyPr>
          <a:lstStyle/>
          <a:p>
            <a:pPr lvl="0">
              <a:spcBef>
                <a:spcPts val="0"/>
              </a:spcBef>
              <a:buNone/>
            </a:pPr>
            <a:fld id="{00000000-1234-1234-1234-123412341234}" type="slidenum">
              <a:rPr lang="en-US"/>
              <a:t>4</a:t>
            </a:fld>
            <a:endParaRPr lang="en-US"/>
          </a:p>
        </p:txBody>
      </p:sp>
      <p:cxnSp>
        <p:nvCxnSpPr>
          <p:cNvPr id="78" name="Shape 78"/>
          <p:cNvCxnSpPr/>
          <p:nvPr/>
        </p:nvCxnSpPr>
        <p:spPr>
          <a:xfrm>
            <a:off x="445200" y="1304245"/>
            <a:ext cx="6856799" cy="9899"/>
          </a:xfrm>
          <a:prstGeom prst="straightConnector1">
            <a:avLst/>
          </a:prstGeom>
          <a:noFill/>
          <a:ln w="9525" cap="flat" cmpd="sng">
            <a:solidFill>
              <a:schemeClr val="dk2"/>
            </a:solidFill>
            <a:prstDash val="solid"/>
            <a:round/>
            <a:headEnd type="none" w="lg" len="lg"/>
            <a:tailEnd type="none" w="lg" len="lg"/>
          </a:ln>
        </p:spPr>
      </p:cxn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3860760" y="2519520"/>
              <a:ext cx="360" cy="360"/>
            </p14:xfrm>
          </p:contentPart>
        </mc:Choice>
        <mc:Fallback xmlns="">
          <p:pic>
            <p:nvPicPr>
              <p:cNvPr id="4" name="Ink 3"/>
              <p:cNvPicPr/>
              <p:nvPr/>
            </p:nvPicPr>
            <p:blipFill>
              <a:blip r:embed="rId5"/>
              <a:stretch>
                <a:fillRect/>
              </a:stretch>
            </p:blipFill>
            <p:spPr>
              <a:xfrm>
                <a:off x="3848880" y="2507640"/>
                <a:ext cx="24120" cy="24120"/>
              </a:xfrm>
              <a:prstGeom prst="rect">
                <a:avLst/>
              </a:prstGeom>
            </p:spPr>
          </p:pic>
        </mc:Fallback>
      </mc:AlternateContent>
    </p:spTree>
    <p:extLst>
      <p:ext uri="{BB962C8B-B14F-4D97-AF65-F5344CB8AC3E}">
        <p14:creationId xmlns:p14="http://schemas.microsoft.com/office/powerpoint/2010/main" val="2368569324"/>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p:nvPr/>
        </p:nvSpPr>
        <p:spPr>
          <a:xfrm>
            <a:off x="283500" y="1357062"/>
            <a:ext cx="7018499" cy="8824988"/>
          </a:xfrm>
          <a:prstGeom prst="rect">
            <a:avLst/>
          </a:prstGeom>
          <a:noFill/>
          <a:ln>
            <a:noFill/>
          </a:ln>
        </p:spPr>
        <p:txBody>
          <a:bodyPr lIns="102825" tIns="102825" rIns="102825" bIns="102825" anchor="t" anchorCtr="0">
            <a:noAutofit/>
          </a:bodyPr>
          <a:lstStyle/>
          <a:p>
            <a:r>
              <a:rPr lang="en-GB" b="1">
                <a:solidFill>
                  <a:srgbClr val="660066"/>
                </a:solidFill>
                <a:latin typeface="Street Corner"/>
                <a:ea typeface="Calibri" panose="020F0502020204030204" pitchFamily="34" charset="0"/>
                <a:cs typeface="Street Corner"/>
              </a:rPr>
              <a:t>Using a Service design approach</a:t>
            </a:r>
            <a:endParaRPr lang="en-GB" sz="1200">
              <a:latin typeface="Street Corner" panose="02000400000000000000" pitchFamily="2" charset="0"/>
              <a:ea typeface="Tahoma" panose="020B0604030504040204" pitchFamily="34" charset="0"/>
              <a:cs typeface="Tahoma" panose="020B0604030504040204" pitchFamily="34" charset="0"/>
            </a:endParaRPr>
          </a:p>
          <a:p>
            <a:r>
              <a:rPr lang="en-US" sz="1200">
                <a:latin typeface="Street Corner" panose="02000400000000000000" pitchFamily="2" charset="0"/>
                <a:ea typeface="Tahoma" panose="020B0604030504040204" pitchFamily="34" charset="0"/>
                <a:cs typeface="Tahoma" panose="020B0604030504040204" pitchFamily="34" charset="0"/>
              </a:rPr>
              <a:t>T</a:t>
            </a:r>
            <a:r>
              <a:rPr lang="en-GB" sz="1200">
                <a:latin typeface="Street Corner" panose="02000400000000000000" pitchFamily="2" charset="0"/>
                <a:ea typeface="Tahoma" panose="020B0604030504040204" pitchFamily="34" charset="0"/>
                <a:cs typeface="Tahoma" panose="020B0604030504040204" pitchFamily="34" charset="0"/>
              </a:rPr>
              <a:t>his work has been realised following the principles and the steps of the Mind Service Design methodology. “Service Design in M</a:t>
            </a:r>
            <a:r>
              <a:rPr lang="en-US" sz="1200">
                <a:latin typeface="Street Corner" panose="02000400000000000000" pitchFamily="2" charset="0"/>
                <a:ea typeface="Tahoma" panose="020B0604030504040204" pitchFamily="34" charset="0"/>
                <a:cs typeface="Tahoma" panose="020B0604030504040204" pitchFamily="34" charset="0"/>
              </a:rPr>
              <a:t>i</a:t>
            </a:r>
            <a:r>
              <a:rPr lang="en-GB" sz="1200">
                <a:latin typeface="Street Corner" panose="02000400000000000000" pitchFamily="2" charset="0"/>
                <a:ea typeface="Tahoma" panose="020B0604030504040204" pitchFamily="34" charset="0"/>
                <a:cs typeface="Tahoma" panose="020B0604030504040204" pitchFamily="34" charset="0"/>
              </a:rPr>
              <a:t>nd” </a:t>
            </a:r>
            <a:r>
              <a:rPr lang="en-GB" sz="1200">
                <a:solidFill>
                  <a:schemeClr val="tx1"/>
                </a:solidFill>
                <a:latin typeface="Street Corner" panose="02000400000000000000" pitchFamily="2" charset="0"/>
                <a:ea typeface="Tahoma" panose="020B0604030504040204" pitchFamily="34" charset="0"/>
                <a:cs typeface="Tahoma" panose="020B0604030504040204" pitchFamily="34" charset="0"/>
              </a:rPr>
              <a:t>is an innovative approach, developed and tested by Mind nationally together with local Minds and people with lived experience of mental health, working collaboratively to design new services or improve existing ones. </a:t>
            </a:r>
          </a:p>
          <a:p>
            <a:endParaRPr lang="en-US" sz="1200">
              <a:solidFill>
                <a:schemeClr val="tx1"/>
              </a:solidFill>
              <a:latin typeface="Street Corner" panose="02000400000000000000" pitchFamily="2" charset="0"/>
              <a:ea typeface="Tahoma" panose="020B0604030504040204" pitchFamily="34" charset="0"/>
              <a:cs typeface="Tahoma" panose="020B0604030504040204" pitchFamily="34" charset="0"/>
            </a:endParaRPr>
          </a:p>
          <a:p>
            <a:r>
              <a:rPr lang="en-US" sz="1200">
                <a:solidFill>
                  <a:schemeClr val="tx1"/>
                </a:solidFill>
                <a:latin typeface="Street Corner" panose="02000400000000000000" pitchFamily="2" charset="0"/>
                <a:ea typeface="Tahoma" panose="020B0604030504040204" pitchFamily="34" charset="0"/>
                <a:cs typeface="Tahoma" panose="020B0604030504040204" pitchFamily="34" charset="0"/>
              </a:rPr>
              <a:t>Working in collaboration with the Mind ‘Service Design’ team, we at Mind in Cambridgeshire are embedding design approaches and skills that help us to </a:t>
            </a:r>
            <a:r>
              <a:rPr lang="en-GB" sz="1200">
                <a:solidFill>
                  <a:schemeClr val="tx1"/>
                </a:solidFill>
                <a:latin typeface="Street Corner" panose="02000400000000000000" pitchFamily="2" charset="0"/>
                <a:ea typeface="Tahoma" panose="020B0604030504040204" pitchFamily="34" charset="0"/>
                <a:cs typeface="Tahoma" panose="020B0604030504040204" pitchFamily="34" charset="0"/>
              </a:rPr>
              <a:t>to create innovative, desirable and effective offers. Service Design helps us to uncover new insights and understand our target users better, to test new ideas in order to refine them, to engage with partners and people with lived experience in new and more meaningful ways. </a:t>
            </a:r>
          </a:p>
          <a:p>
            <a:endParaRPr lang="en-GB" sz="1200">
              <a:solidFill>
                <a:schemeClr val="tx1"/>
              </a:solidFill>
              <a:latin typeface="Street Corner" panose="02000400000000000000" pitchFamily="2" charset="0"/>
              <a:ea typeface="Tahoma" panose="020B0604030504040204" pitchFamily="34" charset="0"/>
              <a:cs typeface="Tahoma" panose="020B0604030504040204" pitchFamily="34" charset="0"/>
            </a:endParaRPr>
          </a:p>
          <a:p>
            <a:r>
              <a:rPr lang="en-GB" sz="1200">
                <a:solidFill>
                  <a:schemeClr val="tx1"/>
                </a:solidFill>
                <a:latin typeface="Street Corner" panose="02000400000000000000" pitchFamily="2" charset="0"/>
                <a:ea typeface="Tahoma" panose="020B0604030504040204" pitchFamily="34" charset="0"/>
                <a:cs typeface="Tahoma" panose="020B0604030504040204" pitchFamily="34" charset="0"/>
              </a:rPr>
              <a:t>We think the Service Design in Mind offers an ideal approach to address the design of a complex project, like the Resilient Together project, and engage meaningfully with all the different stakeholders, including residents of the local communities. </a:t>
            </a:r>
          </a:p>
          <a:p>
            <a:endParaRPr lang="en-GB" sz="1200">
              <a:solidFill>
                <a:schemeClr val="tx1"/>
              </a:solidFill>
              <a:latin typeface="Street Corner" panose="02000400000000000000" pitchFamily="2" charset="0"/>
              <a:ea typeface="Tahoma" panose="020B0604030504040204" pitchFamily="34" charset="0"/>
              <a:cs typeface="Tahoma" panose="020B0604030504040204" pitchFamily="34" charset="0"/>
            </a:endParaRPr>
          </a:p>
          <a:p>
            <a:endParaRPr lang="en-GB" sz="1200">
              <a:solidFill>
                <a:schemeClr val="tx1"/>
              </a:solidFill>
              <a:latin typeface="Street Corner" panose="02000400000000000000" pitchFamily="2" charset="0"/>
              <a:ea typeface="Tahoma" panose="020B0604030504040204" pitchFamily="34" charset="0"/>
              <a:cs typeface="Tahoma" panose="020B0604030504040204" pitchFamily="34" charset="0"/>
            </a:endParaRPr>
          </a:p>
          <a:p>
            <a:endParaRPr lang="en-GB" sz="1200">
              <a:solidFill>
                <a:schemeClr val="tx1"/>
              </a:solidFill>
              <a:latin typeface="Street Corner" panose="02000400000000000000" pitchFamily="2" charset="0"/>
              <a:ea typeface="Tahoma" panose="020B0604030504040204" pitchFamily="34" charset="0"/>
              <a:cs typeface="Tahoma" panose="020B0604030504040204" pitchFamily="34" charset="0"/>
            </a:endParaRPr>
          </a:p>
          <a:p>
            <a:endParaRPr lang="en-GB" sz="1200">
              <a:solidFill>
                <a:schemeClr val="tx1"/>
              </a:solidFill>
              <a:latin typeface="Street Corner" panose="02000400000000000000" pitchFamily="2" charset="0"/>
              <a:ea typeface="Tahoma" panose="020B0604030504040204" pitchFamily="34" charset="0"/>
              <a:cs typeface="Tahoma" panose="020B0604030504040204" pitchFamily="34" charset="0"/>
            </a:endParaRPr>
          </a:p>
          <a:p>
            <a:endParaRPr lang="en-GB" sz="1200">
              <a:solidFill>
                <a:schemeClr val="tx1"/>
              </a:solidFill>
              <a:latin typeface="Street Corner" panose="02000400000000000000" pitchFamily="2" charset="0"/>
              <a:ea typeface="Tahoma" panose="020B0604030504040204" pitchFamily="34" charset="0"/>
              <a:cs typeface="Tahoma" panose="020B0604030504040204" pitchFamily="34" charset="0"/>
            </a:endParaRPr>
          </a:p>
          <a:p>
            <a:endParaRPr lang="en-GB" sz="1200">
              <a:solidFill>
                <a:schemeClr val="tx1"/>
              </a:solidFill>
              <a:latin typeface="Street Corner" panose="02000400000000000000" pitchFamily="2" charset="0"/>
              <a:ea typeface="Tahoma" panose="020B0604030504040204" pitchFamily="34" charset="0"/>
              <a:cs typeface="Tahoma" panose="020B0604030504040204" pitchFamily="34" charset="0"/>
            </a:endParaRPr>
          </a:p>
          <a:p>
            <a:endParaRPr lang="en-GB" sz="1200">
              <a:solidFill>
                <a:schemeClr val="tx1"/>
              </a:solidFill>
              <a:latin typeface="Street Corner" panose="02000400000000000000" pitchFamily="2" charset="0"/>
              <a:ea typeface="Tahoma" panose="020B0604030504040204" pitchFamily="34" charset="0"/>
              <a:cs typeface="Tahoma" panose="020B0604030504040204" pitchFamily="34" charset="0"/>
            </a:endParaRPr>
          </a:p>
          <a:p>
            <a:endParaRPr lang="en-GB" sz="1200">
              <a:solidFill>
                <a:schemeClr val="tx1"/>
              </a:solidFill>
              <a:latin typeface="Street Corner" panose="02000400000000000000" pitchFamily="2" charset="0"/>
              <a:ea typeface="Tahoma" panose="020B0604030504040204" pitchFamily="34" charset="0"/>
              <a:cs typeface="Tahoma" panose="020B0604030504040204" pitchFamily="34" charset="0"/>
            </a:endParaRPr>
          </a:p>
          <a:p>
            <a:endParaRPr lang="en-GB" sz="1200">
              <a:solidFill>
                <a:schemeClr val="tx1"/>
              </a:solidFill>
              <a:latin typeface="Street Corner" panose="02000400000000000000" pitchFamily="2" charset="0"/>
              <a:ea typeface="Tahoma" panose="020B0604030504040204" pitchFamily="34" charset="0"/>
              <a:cs typeface="Tahoma" panose="020B0604030504040204" pitchFamily="34" charset="0"/>
            </a:endParaRPr>
          </a:p>
          <a:p>
            <a:endParaRPr lang="en-GB" sz="1200">
              <a:solidFill>
                <a:schemeClr val="tx1"/>
              </a:solidFill>
              <a:latin typeface="Street Corner" panose="02000400000000000000" pitchFamily="2" charset="0"/>
              <a:ea typeface="Tahoma" panose="020B0604030504040204" pitchFamily="34" charset="0"/>
              <a:cs typeface="Tahoma" panose="020B0604030504040204" pitchFamily="34" charset="0"/>
            </a:endParaRPr>
          </a:p>
          <a:p>
            <a:endParaRPr lang="en-GB" sz="1200">
              <a:solidFill>
                <a:schemeClr val="tx1"/>
              </a:solidFill>
              <a:latin typeface="Street Corner" panose="02000400000000000000" pitchFamily="2" charset="0"/>
              <a:ea typeface="Tahoma" panose="020B0604030504040204" pitchFamily="34" charset="0"/>
              <a:cs typeface="Tahoma" panose="020B0604030504040204" pitchFamily="34" charset="0"/>
            </a:endParaRPr>
          </a:p>
          <a:p>
            <a:endParaRPr lang="en-GB" sz="1200">
              <a:solidFill>
                <a:schemeClr val="tx1"/>
              </a:solidFill>
              <a:latin typeface="Street Corner" panose="02000400000000000000" pitchFamily="2" charset="0"/>
              <a:ea typeface="Tahoma" panose="020B0604030504040204" pitchFamily="34" charset="0"/>
              <a:cs typeface="Tahoma" panose="020B0604030504040204" pitchFamily="34" charset="0"/>
            </a:endParaRPr>
          </a:p>
          <a:p>
            <a:endParaRPr lang="en-GB" sz="1200">
              <a:solidFill>
                <a:schemeClr val="tx1"/>
              </a:solidFill>
              <a:latin typeface="Street Corner" panose="02000400000000000000" pitchFamily="2" charset="0"/>
              <a:ea typeface="Tahoma" panose="020B0604030504040204" pitchFamily="34" charset="0"/>
              <a:cs typeface="Tahoma" panose="020B0604030504040204" pitchFamily="34" charset="0"/>
            </a:endParaRPr>
          </a:p>
          <a:p>
            <a:endParaRPr lang="en-GB" sz="1200">
              <a:solidFill>
                <a:schemeClr val="tx1"/>
              </a:solidFill>
              <a:latin typeface="Street Corner" panose="02000400000000000000" pitchFamily="2" charset="0"/>
              <a:ea typeface="Tahoma" panose="020B0604030504040204" pitchFamily="34" charset="0"/>
              <a:cs typeface="Tahoma" panose="020B0604030504040204" pitchFamily="34" charset="0"/>
            </a:endParaRPr>
          </a:p>
          <a:p>
            <a:endParaRPr lang="en-GB" sz="1200">
              <a:solidFill>
                <a:schemeClr val="tx1"/>
              </a:solidFill>
              <a:latin typeface="Street Corner" panose="02000400000000000000" pitchFamily="2" charset="0"/>
              <a:ea typeface="Tahoma" panose="020B0604030504040204" pitchFamily="34" charset="0"/>
              <a:cs typeface="Tahoma" panose="020B0604030504040204" pitchFamily="34" charset="0"/>
            </a:endParaRPr>
          </a:p>
          <a:p>
            <a:endParaRPr lang="en-GB" sz="1200">
              <a:solidFill>
                <a:schemeClr val="tx1"/>
              </a:solidFill>
              <a:latin typeface="Street Corner" panose="02000400000000000000" pitchFamily="2" charset="0"/>
              <a:ea typeface="Tahoma" panose="020B0604030504040204" pitchFamily="34" charset="0"/>
              <a:cs typeface="Tahoma" panose="020B0604030504040204" pitchFamily="34" charset="0"/>
            </a:endParaRPr>
          </a:p>
          <a:p>
            <a:endParaRPr lang="en-GB" sz="1200">
              <a:solidFill>
                <a:schemeClr val="tx1"/>
              </a:solidFill>
              <a:latin typeface="Street Corner" panose="02000400000000000000" pitchFamily="2" charset="0"/>
              <a:ea typeface="Tahoma" panose="020B0604030504040204" pitchFamily="34" charset="0"/>
              <a:cs typeface="Tahoma" panose="020B0604030504040204" pitchFamily="34" charset="0"/>
            </a:endParaRPr>
          </a:p>
          <a:p>
            <a:endParaRPr lang="en-GB" sz="1200">
              <a:solidFill>
                <a:schemeClr val="tx1"/>
              </a:solidFill>
              <a:latin typeface="Street Corner" panose="02000400000000000000" pitchFamily="2" charset="0"/>
              <a:ea typeface="Tahoma" panose="020B0604030504040204" pitchFamily="34" charset="0"/>
              <a:cs typeface="Tahoma" panose="020B0604030504040204" pitchFamily="34" charset="0"/>
            </a:endParaRPr>
          </a:p>
          <a:p>
            <a:endParaRPr lang="en-GB" sz="1200">
              <a:solidFill>
                <a:schemeClr val="tx1"/>
              </a:solidFill>
              <a:latin typeface="Street Corner" panose="02000400000000000000" pitchFamily="2" charset="0"/>
              <a:ea typeface="Tahoma" panose="020B0604030504040204" pitchFamily="34" charset="0"/>
              <a:cs typeface="Tahoma" panose="020B0604030504040204" pitchFamily="34" charset="0"/>
            </a:endParaRPr>
          </a:p>
          <a:p>
            <a:endParaRPr lang="en-GB" sz="1200">
              <a:solidFill>
                <a:schemeClr val="tx1"/>
              </a:solidFill>
              <a:latin typeface="Street Corner" panose="02000400000000000000" pitchFamily="2" charset="0"/>
              <a:ea typeface="Tahoma" panose="020B0604030504040204" pitchFamily="34" charset="0"/>
              <a:cs typeface="Tahoma" panose="020B0604030504040204" pitchFamily="34" charset="0"/>
            </a:endParaRPr>
          </a:p>
          <a:p>
            <a:endParaRPr lang="en-GB" sz="1200">
              <a:solidFill>
                <a:prstClr val="black"/>
              </a:solidFill>
              <a:latin typeface="Street Corner" panose="02000400000000000000" pitchFamily="2" charset="0"/>
              <a:ea typeface="Tahoma" panose="020B0604030504040204" pitchFamily="34" charset="0"/>
              <a:cs typeface="Tahoma" panose="020B0604030504040204" pitchFamily="34" charset="0"/>
            </a:endParaRPr>
          </a:p>
          <a:p>
            <a:endParaRPr lang="en-GB" sz="1200">
              <a:solidFill>
                <a:prstClr val="black"/>
              </a:solidFill>
              <a:latin typeface="Street Corner" panose="02000400000000000000" pitchFamily="2" charset="0"/>
              <a:ea typeface="Tahoma" panose="020B0604030504040204" pitchFamily="34" charset="0"/>
              <a:cs typeface="Tahoma" panose="020B0604030504040204" pitchFamily="34" charset="0"/>
            </a:endParaRPr>
          </a:p>
          <a:p>
            <a:r>
              <a:rPr lang="en-GB" sz="1200">
                <a:solidFill>
                  <a:prstClr val="black"/>
                </a:solidFill>
                <a:latin typeface="Street Corner" panose="02000400000000000000" pitchFamily="2" charset="0"/>
                <a:ea typeface="Tahoma" panose="020B0604030504040204" pitchFamily="34" charset="0"/>
                <a:cs typeface="Tahoma" panose="020B0604030504040204" pitchFamily="34" charset="0"/>
              </a:rPr>
              <a:t>The Service Design Methodology is a structured approach made of 5 key steps:</a:t>
            </a:r>
          </a:p>
          <a:p>
            <a:pPr marL="171450" indent="-171450">
              <a:buFont typeface="Arial"/>
              <a:buChar char="•"/>
            </a:pPr>
            <a:r>
              <a:rPr lang="en-GB" sz="1200" b="1">
                <a:latin typeface="Street Corner" panose="02000400000000000000" pitchFamily="2" charset="0"/>
              </a:rPr>
              <a:t>Set-Up</a:t>
            </a:r>
            <a:r>
              <a:rPr lang="en-GB" sz="1200">
                <a:latin typeface="Street Corner" panose="02000400000000000000" pitchFamily="2" charset="0"/>
              </a:rPr>
              <a:t> This stage of the methodology is focused on establishing strong foundations on which to build a project</a:t>
            </a:r>
          </a:p>
          <a:p>
            <a:pPr marL="171450" indent="-171450">
              <a:buFont typeface="Arial"/>
              <a:buChar char="•"/>
            </a:pPr>
            <a:r>
              <a:rPr lang="en-GB" sz="1200" b="1">
                <a:latin typeface="Street Corner" panose="02000400000000000000" pitchFamily="2" charset="0"/>
              </a:rPr>
              <a:t>Explore</a:t>
            </a:r>
            <a:r>
              <a:rPr lang="en-GB" sz="1200">
                <a:latin typeface="Street Corner" panose="02000400000000000000" pitchFamily="2" charset="0"/>
              </a:rPr>
              <a:t> In this stage, Mind uses design methods and tools </a:t>
            </a:r>
            <a:r>
              <a:rPr lang="en-US" sz="1200">
                <a:latin typeface="Street Corner" panose="02000400000000000000" pitchFamily="2" charset="0"/>
              </a:rPr>
              <a:t>to uncover real experiences, issues and needs from a small sample of key stakeholders  </a:t>
            </a:r>
            <a:endParaRPr lang="en-GB" sz="1200">
              <a:solidFill>
                <a:prstClr val="black"/>
              </a:solidFill>
              <a:latin typeface="Street Corner" panose="02000400000000000000" pitchFamily="2" charset="0"/>
              <a:ea typeface="Tahoma" panose="020B0604030504040204" pitchFamily="34" charset="0"/>
              <a:cs typeface="Tahoma" panose="020B0604030504040204" pitchFamily="34" charset="0"/>
            </a:endParaRPr>
          </a:p>
          <a:p>
            <a:pPr marL="171450" indent="-171450">
              <a:buFont typeface="Arial"/>
              <a:buChar char="•"/>
            </a:pPr>
            <a:r>
              <a:rPr lang="en-GB" sz="1200" b="1">
                <a:latin typeface="Street Corner" panose="02000400000000000000" pitchFamily="2" charset="0"/>
              </a:rPr>
              <a:t>Generate </a:t>
            </a:r>
            <a:r>
              <a:rPr lang="en-GB" sz="1200">
                <a:latin typeface="Street Corner" panose="02000400000000000000" pitchFamily="2" charset="0"/>
              </a:rPr>
              <a:t>This step of the methodology is about identifying a direction and different ways of achieving that through creative methods and tools</a:t>
            </a:r>
          </a:p>
          <a:p>
            <a:pPr marL="171450" indent="-171450">
              <a:buFont typeface="Arial"/>
              <a:buChar char="•"/>
            </a:pPr>
            <a:r>
              <a:rPr lang="en-GB" sz="1200" b="1">
                <a:latin typeface="Street Corner" panose="02000400000000000000" pitchFamily="2" charset="0"/>
              </a:rPr>
              <a:t>Make</a:t>
            </a:r>
            <a:r>
              <a:rPr lang="en-GB" sz="1200">
                <a:latin typeface="Street Corner" panose="02000400000000000000" pitchFamily="2" charset="0"/>
              </a:rPr>
              <a:t> This stage focuses on prototyping ideas to make changes and improvements before finalising the service design</a:t>
            </a:r>
          </a:p>
          <a:p>
            <a:pPr marL="171450" indent="-171450">
              <a:buFont typeface="Arial"/>
              <a:buChar char="•"/>
            </a:pPr>
            <a:r>
              <a:rPr lang="en-GB" sz="1200" b="1">
                <a:latin typeface="Street Corner" panose="02000400000000000000" pitchFamily="2" charset="0"/>
              </a:rPr>
              <a:t>Grow</a:t>
            </a:r>
            <a:r>
              <a:rPr lang="en-GB" sz="1200">
                <a:latin typeface="Street Corner" panose="02000400000000000000" pitchFamily="2" charset="0"/>
              </a:rPr>
              <a:t> This stage focuses on finalising an idea and packaging it in a way that means it can be commissioned and delivered</a:t>
            </a:r>
            <a:endParaRPr lang="en-GB" sz="1200" b="1">
              <a:solidFill>
                <a:srgbClr val="660066"/>
              </a:solidFill>
              <a:latin typeface="Street Corner" panose="02000400000000000000" pitchFamily="2" charset="0"/>
              <a:ea typeface="Calibri" panose="020F0502020204030204" pitchFamily="34" charset="0"/>
              <a:cs typeface="Street Corner"/>
            </a:endParaRPr>
          </a:p>
          <a:p>
            <a:pPr marL="171450" indent="-171450">
              <a:buFont typeface="Arial"/>
              <a:buChar char="•"/>
            </a:pPr>
            <a:endParaRPr lang="en-GB" sz="1200" b="1" i="1">
              <a:latin typeface="Street Corner"/>
              <a:ea typeface="Calibri" panose="020F0502020204030204" pitchFamily="34" charset="0"/>
              <a:cs typeface="Street Corner"/>
            </a:endParaRPr>
          </a:p>
        </p:txBody>
      </p:sp>
      <p:sp>
        <p:nvSpPr>
          <p:cNvPr id="75" name="Shape 75"/>
          <p:cNvSpPr txBox="1">
            <a:spLocks noGrp="1"/>
          </p:cNvSpPr>
          <p:nvPr>
            <p:ph type="title"/>
          </p:nvPr>
        </p:nvSpPr>
        <p:spPr>
          <a:xfrm>
            <a:off x="257787" y="596834"/>
            <a:ext cx="7044299" cy="717310"/>
          </a:xfrm>
          <a:prstGeom prst="rect">
            <a:avLst/>
          </a:prstGeom>
        </p:spPr>
        <p:txBody>
          <a:bodyPr lIns="102825" tIns="102825" rIns="102825" bIns="102825" anchor="t" anchorCtr="0">
            <a:noAutofit/>
          </a:bodyPr>
          <a:lstStyle/>
          <a:p>
            <a:pPr lvl="0"/>
            <a:r>
              <a:rPr lang="en-US" sz="3200" b="1">
                <a:solidFill>
                  <a:srgbClr val="002060"/>
                </a:solidFill>
                <a:latin typeface="KG Small Town Southern Girl" panose="02000505000000020004" pitchFamily="2" charset="0"/>
                <a:ea typeface="Tahoma"/>
                <a:cs typeface="Tahoma"/>
                <a:sym typeface="Tahoma"/>
              </a:rPr>
              <a:t>Service Design</a:t>
            </a:r>
            <a:endParaRPr lang="en-US" sz="2800">
              <a:solidFill>
                <a:srgbClr val="002060"/>
              </a:solidFill>
              <a:latin typeface="KG Small Town Southern Girl" panose="02000505000000020004" pitchFamily="2" charset="0"/>
              <a:ea typeface="Tahoma"/>
              <a:cs typeface="Tahoma"/>
              <a:sym typeface="Tahoma"/>
            </a:endParaRPr>
          </a:p>
        </p:txBody>
      </p:sp>
      <p:cxnSp>
        <p:nvCxnSpPr>
          <p:cNvPr id="78" name="Shape 78"/>
          <p:cNvCxnSpPr/>
          <p:nvPr/>
        </p:nvCxnSpPr>
        <p:spPr>
          <a:xfrm>
            <a:off x="445200" y="1304245"/>
            <a:ext cx="6856799" cy="9899"/>
          </a:xfrm>
          <a:prstGeom prst="straightConnector1">
            <a:avLst/>
          </a:prstGeom>
          <a:noFill/>
          <a:ln w="9525" cap="flat" cmpd="sng">
            <a:solidFill>
              <a:schemeClr val="dk2"/>
            </a:solidFill>
            <a:prstDash val="solid"/>
            <a:round/>
            <a:headEnd type="none" w="lg" len="lg"/>
            <a:tailEnd type="none" w="lg" len="lg"/>
          </a:ln>
        </p:spPr>
      </p:cxnSp>
      <p:sp>
        <p:nvSpPr>
          <p:cNvPr id="80" name="Shape 80"/>
          <p:cNvSpPr txBox="1">
            <a:spLocks noGrp="1"/>
          </p:cNvSpPr>
          <p:nvPr>
            <p:ph type="sldNum" idx="12"/>
          </p:nvPr>
        </p:nvSpPr>
        <p:spPr>
          <a:xfrm>
            <a:off x="7004788" y="9998416"/>
            <a:ext cx="453599" cy="818100"/>
          </a:xfrm>
          <a:prstGeom prst="rect">
            <a:avLst/>
          </a:prstGeom>
        </p:spPr>
        <p:txBody>
          <a:bodyPr lIns="102825" tIns="102825" rIns="102825" bIns="102825" anchor="ctr" anchorCtr="0">
            <a:noAutofit/>
          </a:bodyPr>
          <a:lstStyle/>
          <a:p>
            <a:pPr lvl="0">
              <a:spcBef>
                <a:spcPts val="0"/>
              </a:spcBef>
              <a:buNone/>
            </a:pPr>
            <a:fld id="{00000000-1234-1234-1234-123412341234}" type="slidenum">
              <a:rPr lang="en-US"/>
              <a:t>5</a:t>
            </a:fld>
            <a:endParaRPr lang="en-US"/>
          </a:p>
        </p:txBody>
      </p:sp>
      <p:pic>
        <p:nvPicPr>
          <p:cNvPr id="7" name="Picture 6"/>
          <p:cNvPicPr/>
          <p:nvPr/>
        </p:nvPicPr>
        <p:blipFill>
          <a:blip r:embed="rId3">
            <a:extLst>
              <a:ext uri="{BEBA8EAE-BF5A-486C-A8C5-ECC9F3942E4B}">
                <a14:imgProps xmlns:a14="http://schemas.microsoft.com/office/drawing/2010/main">
                  <a14:imgLayer r:embed="rId4">
                    <a14:imgEffect>
                      <a14:saturation sat="117000"/>
                    </a14:imgEffect>
                  </a14:imgLayer>
                </a14:imgProps>
              </a:ext>
              <a:ext uri="{28A0092B-C50C-407E-A947-70E740481C1C}">
                <a14:useLocalDpi xmlns:a14="http://schemas.microsoft.com/office/drawing/2010/main" val="0"/>
              </a:ext>
            </a:extLst>
          </a:blip>
          <a:stretch>
            <a:fillRect/>
          </a:stretch>
        </p:blipFill>
        <p:spPr>
          <a:xfrm>
            <a:off x="986339" y="4494077"/>
            <a:ext cx="5561874" cy="3339344"/>
          </a:xfrm>
          <a:prstGeom prst="rect">
            <a:avLst/>
          </a:prstGeom>
          <a:ln>
            <a:solidFill>
              <a:srgbClr val="4F81BD"/>
            </a:solidFill>
          </a:ln>
        </p:spPr>
      </p:pic>
    </p:spTree>
    <p:extLst>
      <p:ext uri="{BB962C8B-B14F-4D97-AF65-F5344CB8AC3E}">
        <p14:creationId xmlns:p14="http://schemas.microsoft.com/office/powerpoint/2010/main" val="979952234"/>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p:nvPr/>
        </p:nvSpPr>
        <p:spPr>
          <a:xfrm>
            <a:off x="283500" y="1370572"/>
            <a:ext cx="7018499" cy="1014899"/>
          </a:xfrm>
          <a:prstGeom prst="rect">
            <a:avLst/>
          </a:prstGeom>
          <a:noFill/>
          <a:ln>
            <a:noFill/>
          </a:ln>
        </p:spPr>
        <p:txBody>
          <a:bodyPr lIns="102825" tIns="102825" rIns="102825" bIns="102825" anchor="t" anchorCtr="0">
            <a:noAutofit/>
          </a:bodyPr>
          <a:lstStyle/>
          <a:p>
            <a:r>
              <a:rPr lang="en-US" sz="1200">
                <a:latin typeface="Street Corner" panose="02000400000000000000" pitchFamily="2" charset="0"/>
              </a:rPr>
              <a:t>This report describes the findings from the ‘Explore’ stage of the Service Design Methodology, where our team and a group of co-researchers from the community undertook research to uncover new insights into what motivates local communities to be active and develop and maintain resilience. </a:t>
            </a:r>
          </a:p>
          <a:p>
            <a:endParaRPr lang="en-US" sz="1200">
              <a:latin typeface="Street Corner" panose="02000400000000000000" pitchFamily="2" charset="0"/>
            </a:endParaRPr>
          </a:p>
          <a:p>
            <a:r>
              <a:rPr lang="en-US" sz="1200">
                <a:latin typeface="Street Corner" panose="02000400000000000000" pitchFamily="2" charset="0"/>
              </a:rPr>
              <a:t>It describes the key themes and patterns that have emerged from what the people we interviewed told us. In particular we heard what motivates people to act, what is important to them, what are the barriers they experience in being active in the community, the type of support they value, what needs to be improved and the gaps in the current provision of services and support.</a:t>
            </a:r>
          </a:p>
          <a:p>
            <a:endParaRPr lang="en-US" sz="1200">
              <a:latin typeface="Street Corner" panose="02000400000000000000" pitchFamily="2" charset="0"/>
            </a:endParaRPr>
          </a:p>
          <a:p>
            <a:r>
              <a:rPr lang="en-US" sz="1200">
                <a:latin typeface="Street Corner" panose="02000400000000000000" pitchFamily="2" charset="0"/>
              </a:rPr>
              <a:t>Service design is valuable because it offers us the chance to move from choosing between alternatives, to building completely new ideas. Service design enables us to be radical, visionary and lead the way forward with innovative ideas and practices. Evidence-based practice is a good thing, but if we are limited to solutions that already have an evidence base we can never do anything new. Yet we know that we don’t have all the solutions right now, and so service design gives us a way of confidently exploring new possibilities, generating new evidence along the way. This is the heart of service design; by working in a systematic way we can create new services that are radically different, whilst having high confidence that they will work.</a:t>
            </a:r>
            <a:endParaRPr lang="en-US" sz="1200"/>
          </a:p>
          <a:p>
            <a:endParaRPr lang="en-US" sz="1200">
              <a:latin typeface="Street Corner" panose="02000400000000000000" pitchFamily="2" charset="0"/>
            </a:endParaRPr>
          </a:p>
          <a:p>
            <a:r>
              <a:rPr lang="en-US" sz="1200">
                <a:latin typeface="Street Corner" panose="02000400000000000000" pitchFamily="2" charset="0"/>
              </a:rPr>
              <a:t>We have included some quotes below to give an overview how our participants feel about their communities and how much being active and connected to others is important to nurture their sense of identity and of belonging and also to illustrate what the problems and the barriers are for people:</a:t>
            </a:r>
          </a:p>
          <a:p>
            <a:endParaRPr lang="en-US" sz="1200"/>
          </a:p>
        </p:txBody>
      </p:sp>
      <p:sp>
        <p:nvSpPr>
          <p:cNvPr id="75" name="Shape 75"/>
          <p:cNvSpPr txBox="1">
            <a:spLocks noGrp="1"/>
          </p:cNvSpPr>
          <p:nvPr>
            <p:ph type="title"/>
          </p:nvPr>
        </p:nvSpPr>
        <p:spPr>
          <a:xfrm>
            <a:off x="257787" y="596834"/>
            <a:ext cx="7044299" cy="717310"/>
          </a:xfrm>
          <a:prstGeom prst="rect">
            <a:avLst/>
          </a:prstGeom>
        </p:spPr>
        <p:txBody>
          <a:bodyPr lIns="102825" tIns="102825" rIns="102825" bIns="102825" anchor="t" anchorCtr="0">
            <a:noAutofit/>
          </a:bodyPr>
          <a:lstStyle/>
          <a:p>
            <a:pPr lvl="0"/>
            <a:r>
              <a:rPr lang="en-US" sz="3200" b="1">
                <a:solidFill>
                  <a:srgbClr val="002060"/>
                </a:solidFill>
                <a:latin typeface="KG Small Town Southern Girl" panose="02000505000000020004" pitchFamily="2" charset="0"/>
                <a:ea typeface="Tahoma"/>
                <a:cs typeface="Tahoma"/>
                <a:sym typeface="Tahoma"/>
              </a:rPr>
              <a:t>This report</a:t>
            </a:r>
          </a:p>
        </p:txBody>
      </p:sp>
      <p:cxnSp>
        <p:nvCxnSpPr>
          <p:cNvPr id="78" name="Shape 78"/>
          <p:cNvCxnSpPr/>
          <p:nvPr/>
        </p:nvCxnSpPr>
        <p:spPr>
          <a:xfrm>
            <a:off x="445200" y="1304245"/>
            <a:ext cx="6856799" cy="9899"/>
          </a:xfrm>
          <a:prstGeom prst="straightConnector1">
            <a:avLst/>
          </a:prstGeom>
          <a:noFill/>
          <a:ln w="9525" cap="flat" cmpd="sng">
            <a:solidFill>
              <a:schemeClr val="dk2"/>
            </a:solidFill>
            <a:prstDash val="solid"/>
            <a:round/>
            <a:headEnd type="none" w="lg" len="lg"/>
            <a:tailEnd type="none" w="lg" len="lg"/>
          </a:ln>
        </p:spPr>
      </p:cxnSp>
      <p:sp>
        <p:nvSpPr>
          <p:cNvPr id="80" name="Shape 80"/>
          <p:cNvSpPr txBox="1">
            <a:spLocks noGrp="1"/>
          </p:cNvSpPr>
          <p:nvPr>
            <p:ph type="sldNum" idx="12"/>
          </p:nvPr>
        </p:nvSpPr>
        <p:spPr>
          <a:xfrm>
            <a:off x="7004788" y="9998416"/>
            <a:ext cx="453599" cy="818100"/>
          </a:xfrm>
          <a:prstGeom prst="rect">
            <a:avLst/>
          </a:prstGeom>
        </p:spPr>
        <p:txBody>
          <a:bodyPr lIns="102825" tIns="102825" rIns="102825" bIns="102825" anchor="ctr" anchorCtr="0">
            <a:noAutofit/>
          </a:bodyPr>
          <a:lstStyle/>
          <a:p>
            <a:pPr lvl="0">
              <a:spcBef>
                <a:spcPts val="0"/>
              </a:spcBef>
              <a:buNone/>
            </a:pPr>
            <a:fld id="{00000000-1234-1234-1234-123412341234}" type="slidenum">
              <a:rPr lang="en-US"/>
              <a:t>6</a:t>
            </a:fld>
            <a:endParaRPr lang="en-US"/>
          </a:p>
        </p:txBody>
      </p:sp>
      <p:sp>
        <p:nvSpPr>
          <p:cNvPr id="21" name="Rectangle 20"/>
          <p:cNvSpPr/>
          <p:nvPr/>
        </p:nvSpPr>
        <p:spPr>
          <a:xfrm>
            <a:off x="445200" y="8443265"/>
            <a:ext cx="3060896" cy="1472967"/>
          </a:xfrm>
          <a:prstGeom prst="rect">
            <a:avLst/>
          </a:prstGeom>
        </p:spPr>
        <p:txBody>
          <a:bodyPr wrap="square">
            <a:spAutoFit/>
          </a:bodyPr>
          <a:lstStyle/>
          <a:p>
            <a:pPr>
              <a:lnSpc>
                <a:spcPct val="107000"/>
              </a:lnSpc>
              <a:spcAft>
                <a:spcPts val="800"/>
              </a:spcAft>
            </a:pPr>
            <a:r>
              <a:rPr lang="en-GB">
                <a:solidFill>
                  <a:srgbClr val="660066"/>
                </a:solidFill>
                <a:latin typeface="KG Small Town Southern Girl"/>
                <a:cs typeface="KG Small Town Southern Girl"/>
              </a:rPr>
              <a:t>“I only moved here recently. It has amazing potential in this area. I want to be an entrepreneur so for me it’s amazing. Cost of living is low. My sister is setting up a business. It’s amazing for things like that”</a:t>
            </a:r>
          </a:p>
        </p:txBody>
      </p:sp>
      <p:sp>
        <p:nvSpPr>
          <p:cNvPr id="8" name="Rectangle 7"/>
          <p:cNvSpPr/>
          <p:nvPr/>
        </p:nvSpPr>
        <p:spPr>
          <a:xfrm>
            <a:off x="445200" y="7058270"/>
            <a:ext cx="2814752" cy="1384995"/>
          </a:xfrm>
          <a:prstGeom prst="rect">
            <a:avLst/>
          </a:prstGeom>
        </p:spPr>
        <p:txBody>
          <a:bodyPr wrap="square">
            <a:spAutoFit/>
          </a:bodyPr>
          <a:lstStyle/>
          <a:p>
            <a:r>
              <a:rPr lang="en-GB"/>
              <a:t> </a:t>
            </a:r>
            <a:endParaRPr lang="en-US"/>
          </a:p>
          <a:p>
            <a:r>
              <a:rPr lang="en-GB">
                <a:solidFill>
                  <a:srgbClr val="660066"/>
                </a:solidFill>
                <a:latin typeface="KG Small Town Southern Girl"/>
                <a:cs typeface="KG Small Town Southern Girl"/>
              </a:rPr>
              <a:t>“People under the age of 25 are not seen much around here, there is nothing to encourage young people to have a positive outlook”</a:t>
            </a:r>
            <a:endParaRPr lang="en-US">
              <a:solidFill>
                <a:srgbClr val="660066"/>
              </a:solidFill>
              <a:latin typeface="KG Small Town Southern Girl"/>
              <a:cs typeface="KG Small Town Southern Girl"/>
            </a:endParaRPr>
          </a:p>
          <a:p>
            <a:endParaRPr lang="en-GB">
              <a:solidFill>
                <a:srgbClr val="660066"/>
              </a:solidFill>
              <a:latin typeface="KG Small Town Southern Girl"/>
              <a:cs typeface="KG Small Town Southern Girl"/>
            </a:endParaRPr>
          </a:p>
        </p:txBody>
      </p:sp>
      <p:sp>
        <p:nvSpPr>
          <p:cNvPr id="11" name="Rectangle 10"/>
          <p:cNvSpPr/>
          <p:nvPr/>
        </p:nvSpPr>
        <p:spPr>
          <a:xfrm>
            <a:off x="4070692" y="7266216"/>
            <a:ext cx="2652875" cy="1169551"/>
          </a:xfrm>
          <a:prstGeom prst="rect">
            <a:avLst/>
          </a:prstGeom>
        </p:spPr>
        <p:txBody>
          <a:bodyPr wrap="square">
            <a:spAutoFit/>
          </a:bodyPr>
          <a:lstStyle/>
          <a:p>
            <a:r>
              <a:rPr lang="en-GB">
                <a:solidFill>
                  <a:srgbClr val="660066"/>
                </a:solidFill>
                <a:latin typeface="KG Small Town Southern Girl"/>
                <a:cs typeface="KG Small Town Southern Girl"/>
              </a:rPr>
              <a:t>“Have found it hard to meet with people locally, because they seem to have very specific groups … It’s all people over the age of 25 … there are no LGBT groups”</a:t>
            </a:r>
            <a:endParaRPr lang="en-US">
              <a:solidFill>
                <a:srgbClr val="660066"/>
              </a:solidFill>
              <a:latin typeface="KG Small Town Southern Girl"/>
              <a:cs typeface="KG Small Town Southern Girl"/>
            </a:endParaRPr>
          </a:p>
        </p:txBody>
      </p:sp>
      <p:sp>
        <p:nvSpPr>
          <p:cNvPr id="14" name="Rectangle 13"/>
          <p:cNvSpPr/>
          <p:nvPr/>
        </p:nvSpPr>
        <p:spPr>
          <a:xfrm>
            <a:off x="445200" y="6104163"/>
            <a:ext cx="2232492" cy="954107"/>
          </a:xfrm>
          <a:prstGeom prst="rect">
            <a:avLst/>
          </a:prstGeom>
        </p:spPr>
        <p:txBody>
          <a:bodyPr wrap="square">
            <a:spAutoFit/>
          </a:bodyPr>
          <a:lstStyle/>
          <a:p>
            <a:r>
              <a:rPr lang="en-GB">
                <a:solidFill>
                  <a:srgbClr val="660066"/>
                </a:solidFill>
                <a:latin typeface="KG Small Town Southern Girl"/>
                <a:cs typeface="KG Small Town Southern Girl"/>
              </a:rPr>
              <a:t>“Many people don’t know where or how to get help in their neighbourhood and this is wrong”</a:t>
            </a:r>
          </a:p>
        </p:txBody>
      </p:sp>
      <p:sp>
        <p:nvSpPr>
          <p:cNvPr id="15" name="Rectangle 14"/>
          <p:cNvSpPr/>
          <p:nvPr/>
        </p:nvSpPr>
        <p:spPr>
          <a:xfrm>
            <a:off x="4070692" y="6419831"/>
            <a:ext cx="2814752" cy="523220"/>
          </a:xfrm>
          <a:prstGeom prst="rect">
            <a:avLst/>
          </a:prstGeom>
        </p:spPr>
        <p:txBody>
          <a:bodyPr wrap="square">
            <a:spAutoFit/>
          </a:bodyPr>
          <a:lstStyle/>
          <a:p>
            <a:pPr lvl="1"/>
            <a:r>
              <a:rPr lang="en-GB">
                <a:solidFill>
                  <a:srgbClr val="660066"/>
                </a:solidFill>
                <a:latin typeface="KG Small Town Southern Girl"/>
                <a:cs typeface="KG Small Town Southern Girl"/>
              </a:rPr>
              <a:t>“People talking to each other, that’s what’s missing”</a:t>
            </a:r>
            <a:endParaRPr lang="en-US">
              <a:solidFill>
                <a:srgbClr val="660066"/>
              </a:solidFill>
              <a:latin typeface="KG Small Town Southern Girl"/>
              <a:cs typeface="KG Small Town Southern Girl"/>
            </a:endParaRPr>
          </a:p>
        </p:txBody>
      </p:sp>
      <p:sp>
        <p:nvSpPr>
          <p:cNvPr id="16" name="Rectangle 15"/>
          <p:cNvSpPr/>
          <p:nvPr/>
        </p:nvSpPr>
        <p:spPr>
          <a:xfrm>
            <a:off x="3962601" y="8896718"/>
            <a:ext cx="3244821" cy="954107"/>
          </a:xfrm>
          <a:prstGeom prst="rect">
            <a:avLst/>
          </a:prstGeom>
        </p:spPr>
        <p:txBody>
          <a:bodyPr wrap="square">
            <a:spAutoFit/>
          </a:bodyPr>
          <a:lstStyle/>
          <a:p>
            <a:r>
              <a:rPr lang="en-GB">
                <a:solidFill>
                  <a:srgbClr val="660066"/>
                </a:solidFill>
                <a:latin typeface="KG Small Town Southern Girl"/>
                <a:cs typeface="KG Small Town Southern Girl"/>
              </a:rPr>
              <a:t>“(</a:t>
            </a:r>
            <a:r>
              <a:rPr lang="is-IS">
                <a:solidFill>
                  <a:srgbClr val="660066"/>
                </a:solidFill>
                <a:latin typeface="KG Small Town Southern Girl"/>
                <a:cs typeface="KG Small Town Southern Girl"/>
              </a:rPr>
              <a:t>…) </a:t>
            </a:r>
            <a:r>
              <a:rPr lang="en-GB">
                <a:solidFill>
                  <a:srgbClr val="660066"/>
                </a:solidFill>
                <a:latin typeface="KG Small Town Southern Girl"/>
                <a:cs typeface="KG Small Town Southern Girl"/>
              </a:rPr>
              <a:t>my biggest problem is transport. There are times when I want to do something (..) but I cant do that, because there are no buses.” </a:t>
            </a:r>
            <a:endParaRPr lang="en-US">
              <a:solidFill>
                <a:srgbClr val="660066"/>
              </a:solidFill>
              <a:latin typeface="KG Small Town Southern Girl"/>
              <a:cs typeface="KG Small Town Southern Girl"/>
            </a:endParaRPr>
          </a:p>
        </p:txBody>
      </p:sp>
    </p:spTree>
    <p:extLst>
      <p:ext uri="{BB962C8B-B14F-4D97-AF65-F5344CB8AC3E}">
        <p14:creationId xmlns:p14="http://schemas.microsoft.com/office/powerpoint/2010/main" val="1507764173"/>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p:nvPr/>
        </p:nvSpPr>
        <p:spPr>
          <a:xfrm>
            <a:off x="283500" y="1370572"/>
            <a:ext cx="7018499" cy="1014899"/>
          </a:xfrm>
          <a:prstGeom prst="rect">
            <a:avLst/>
          </a:prstGeom>
          <a:noFill/>
          <a:ln>
            <a:noFill/>
          </a:ln>
        </p:spPr>
        <p:txBody>
          <a:bodyPr lIns="102825" tIns="102825" rIns="102825" bIns="102825" anchor="t" anchorCtr="0">
            <a:noAutofit/>
          </a:bodyPr>
          <a:lstStyle/>
          <a:p>
            <a:pPr lvl="0">
              <a:lnSpc>
                <a:spcPct val="115000"/>
              </a:lnSpc>
            </a:pPr>
            <a:r>
              <a:rPr lang="en-US" sz="1200">
                <a:solidFill>
                  <a:schemeClr val="tx1"/>
                </a:solidFill>
                <a:latin typeface="Street Corner"/>
                <a:ea typeface="Tahoma" panose="020B0604030504040204" pitchFamily="34" charset="0"/>
                <a:cs typeface="Street Corner"/>
                <a:sym typeface="Questrial"/>
              </a:rPr>
              <a:t>During </a:t>
            </a:r>
            <a:r>
              <a:rPr lang="en-US" sz="1200">
                <a:solidFill>
                  <a:schemeClr val="dk1"/>
                </a:solidFill>
                <a:latin typeface="Street Corner"/>
                <a:ea typeface="Tahoma" panose="020B0604030504040204" pitchFamily="34" charset="0"/>
                <a:cs typeface="Street Corner"/>
                <a:sym typeface="Questrial"/>
              </a:rPr>
              <a:t>the 4 weeks of the Explore phase, that went from November to December, we talked with 18 people from the two community areas to understand more about their lives, the things that are important to them, and their sense of living in a community. We also recruited 5 people from both Wisbech and the Southern Fringe area to work with us as co-researchers in the community. These people were trained and supported to go out and talk to their neighbors about their dreams, their needs and assets. These co-researches were also involved in the analysis of these conversations and the idea generation phase.</a:t>
            </a:r>
          </a:p>
          <a:p>
            <a:pPr lvl="0">
              <a:lnSpc>
                <a:spcPct val="115000"/>
              </a:lnSpc>
            </a:pPr>
            <a:r>
              <a:rPr lang="en-US" sz="1200">
                <a:solidFill>
                  <a:schemeClr val="dk1"/>
                </a:solidFill>
                <a:latin typeface="Street Corner"/>
                <a:ea typeface="Tahoma" panose="020B0604030504040204" pitchFamily="34" charset="0"/>
                <a:cs typeface="Street Corner"/>
                <a:sym typeface="Questrial"/>
              </a:rPr>
              <a:t>  </a:t>
            </a:r>
          </a:p>
          <a:p>
            <a:pPr lvl="0">
              <a:lnSpc>
                <a:spcPct val="115000"/>
              </a:lnSpc>
            </a:pPr>
            <a:r>
              <a:rPr lang="en-US" sz="1200">
                <a:solidFill>
                  <a:schemeClr val="dk1"/>
                </a:solidFill>
                <a:latin typeface="Street Corner"/>
                <a:ea typeface="Tahoma" panose="020B0604030504040204" pitchFamily="34" charset="0"/>
                <a:cs typeface="Street Corner"/>
                <a:sym typeface="Questrial"/>
              </a:rPr>
              <a:t>A summary of the research participants that we spoke to is provided below. Further details are available overleaf on page 6</a:t>
            </a:r>
            <a:r>
              <a:rPr lang="en-US" sz="1200">
                <a:solidFill>
                  <a:schemeClr val="dk1"/>
                </a:solidFill>
                <a:latin typeface="Tahoma" panose="020B0604030504040204" pitchFamily="34" charset="0"/>
                <a:ea typeface="Tahoma" panose="020B0604030504040204" pitchFamily="34" charset="0"/>
                <a:cs typeface="Tahoma" panose="020B0604030504040204" pitchFamily="34" charset="0"/>
                <a:sym typeface="Questrial"/>
              </a:rPr>
              <a:t>.</a:t>
            </a:r>
          </a:p>
          <a:p>
            <a:pPr lvl="0" rtl="0">
              <a:lnSpc>
                <a:spcPct val="115000"/>
              </a:lnSpc>
              <a:spcBef>
                <a:spcPts val="0"/>
              </a:spcBef>
              <a:buNone/>
            </a:pPr>
            <a:endParaRPr lang="en-US" sz="1200" b="1">
              <a:solidFill>
                <a:srgbClr val="660066"/>
              </a:solidFill>
              <a:latin typeface="Street Corner"/>
              <a:ea typeface="Tahoma" panose="020B0604030504040204" pitchFamily="34" charset="0"/>
              <a:cs typeface="Street Corner"/>
              <a:sym typeface="Questrial"/>
            </a:endParaRPr>
          </a:p>
          <a:p>
            <a:pPr lvl="0" rtl="0">
              <a:lnSpc>
                <a:spcPct val="115000"/>
              </a:lnSpc>
              <a:spcBef>
                <a:spcPts val="0"/>
              </a:spcBef>
              <a:buNone/>
            </a:pPr>
            <a:r>
              <a:rPr lang="en-US" sz="1200" b="1">
                <a:solidFill>
                  <a:srgbClr val="660066"/>
                </a:solidFill>
                <a:latin typeface="Street Corner"/>
                <a:ea typeface="Tahoma" panose="020B0604030504040204" pitchFamily="34" charset="0"/>
                <a:cs typeface="Street Corner"/>
                <a:sym typeface="Questrial"/>
              </a:rPr>
              <a:t>Sampling</a:t>
            </a:r>
          </a:p>
          <a:p>
            <a:pPr lvl="1"/>
            <a:r>
              <a:rPr lang="en-GB" sz="1200">
                <a:solidFill>
                  <a:schemeClr val="tx1"/>
                </a:solidFill>
                <a:latin typeface="Street Corner" panose="02000400000000000000" pitchFamily="2" charset="0"/>
                <a:ea typeface="Tahoma" panose="020B0604030504040204" pitchFamily="34" charset="0"/>
                <a:cs typeface="Tahoma" panose="020B0604030504040204" pitchFamily="34" charset="0"/>
              </a:rPr>
              <a:t>In our sampling we were looking to represent both the locations and for our sampling to be quite representative of the demographic in the two local areas:</a:t>
            </a:r>
          </a:p>
          <a:p>
            <a:pPr lvl="1"/>
            <a:endParaRPr lang="en-GB" sz="1200">
              <a:solidFill>
                <a:schemeClr val="tx1"/>
              </a:solidFill>
              <a:latin typeface="Street Corner" panose="02000400000000000000" pitchFamily="2" charset="0"/>
              <a:ea typeface="Tahoma" panose="020B0604030504040204" pitchFamily="34" charset="0"/>
              <a:cs typeface="Tahoma" panose="020B0604030504040204" pitchFamily="34" charset="0"/>
            </a:endParaRPr>
          </a:p>
          <a:p>
            <a:pPr lvl="1"/>
            <a:r>
              <a:rPr lang="en-GB" sz="1200" b="1" u="sng">
                <a:solidFill>
                  <a:schemeClr val="tx1"/>
                </a:solidFill>
                <a:latin typeface="Street Corner" panose="02000400000000000000" pitchFamily="2" charset="0"/>
                <a:ea typeface="Tahoma" panose="020B0604030504040204" pitchFamily="34" charset="0"/>
                <a:cs typeface="Tahoma" panose="020B0604030504040204" pitchFamily="34" charset="0"/>
              </a:rPr>
              <a:t>Wisbech</a:t>
            </a:r>
            <a:r>
              <a:rPr lang="en-GB" sz="1200" b="1">
                <a:solidFill>
                  <a:schemeClr val="tx1"/>
                </a:solidFill>
                <a:latin typeface="Street Corner" panose="02000400000000000000" pitchFamily="2" charset="0"/>
                <a:ea typeface="Tahoma" panose="020B0604030504040204" pitchFamily="34" charset="0"/>
                <a:cs typeface="Tahoma" panose="020B0604030504040204" pitchFamily="34" charset="0"/>
              </a:rPr>
              <a:t>: </a:t>
            </a:r>
            <a:r>
              <a:rPr lang="en-GB" sz="1200">
                <a:solidFill>
                  <a:schemeClr val="tx1"/>
                </a:solidFill>
                <a:latin typeface="Street Corner" panose="02000400000000000000" pitchFamily="2" charset="0"/>
                <a:ea typeface="Tahoma" panose="020B0604030504040204" pitchFamily="34" charset="0"/>
                <a:cs typeface="Tahoma" panose="020B0604030504040204" pitchFamily="34" charset="0"/>
              </a:rPr>
              <a:t> </a:t>
            </a:r>
          </a:p>
          <a:p>
            <a:pPr marL="171450" lvl="3" indent="-171450">
              <a:buFont typeface="Arial"/>
              <a:buChar char="•"/>
            </a:pPr>
            <a:r>
              <a:rPr lang="en-GB" sz="1200">
                <a:solidFill>
                  <a:schemeClr val="tx1"/>
                </a:solidFill>
                <a:latin typeface="Street Corner" panose="02000400000000000000" pitchFamily="2" charset="0"/>
                <a:ea typeface="Tahoma" panose="020B0604030504040204" pitchFamily="34" charset="0"/>
                <a:cs typeface="Tahoma" panose="020B0604030504040204" pitchFamily="34" charset="0"/>
              </a:rPr>
              <a:t>Women and Men from the local area</a:t>
            </a:r>
          </a:p>
          <a:p>
            <a:pPr marL="171450" lvl="3" indent="-171450">
              <a:buFont typeface="Arial"/>
              <a:buChar char="•"/>
            </a:pPr>
            <a:r>
              <a:rPr lang="en-GB" sz="1200">
                <a:solidFill>
                  <a:schemeClr val="tx1"/>
                </a:solidFill>
                <a:latin typeface="Street Corner" panose="02000400000000000000" pitchFamily="2" charset="0"/>
                <a:ea typeface="Tahoma" panose="020B0604030504040204" pitchFamily="34" charset="0"/>
                <a:cs typeface="Tahoma" panose="020B0604030504040204" pitchFamily="34" charset="0"/>
              </a:rPr>
              <a:t>People from the Eastern European Community (both men and women)</a:t>
            </a:r>
          </a:p>
          <a:p>
            <a:pPr marL="171450" lvl="3" indent="-171450">
              <a:buFont typeface="Arial"/>
              <a:buChar char="•"/>
            </a:pPr>
            <a:r>
              <a:rPr lang="en-GB" sz="1200">
                <a:solidFill>
                  <a:schemeClr val="tx1"/>
                </a:solidFill>
                <a:latin typeface="Street Corner" panose="02000400000000000000" pitchFamily="2" charset="0"/>
                <a:ea typeface="Tahoma" panose="020B0604030504040204" pitchFamily="34" charset="0"/>
                <a:cs typeface="Tahoma" panose="020B0604030504040204" pitchFamily="34" charset="0"/>
              </a:rPr>
              <a:t>Young people living in the area</a:t>
            </a:r>
          </a:p>
          <a:p>
            <a:pPr lvl="1" algn="ctr"/>
            <a:endParaRPr lang="en-GB" sz="1200">
              <a:solidFill>
                <a:schemeClr val="tx1"/>
              </a:solidFill>
              <a:latin typeface="Street Corner" panose="02000400000000000000" pitchFamily="2" charset="0"/>
              <a:ea typeface="Tahoma" panose="020B0604030504040204" pitchFamily="34" charset="0"/>
              <a:cs typeface="Tahoma" panose="020B0604030504040204" pitchFamily="34" charset="0"/>
            </a:endParaRPr>
          </a:p>
          <a:p>
            <a:pPr lvl="1"/>
            <a:r>
              <a:rPr lang="en-GB" sz="1200" b="1" u="sng">
                <a:solidFill>
                  <a:schemeClr val="tx1"/>
                </a:solidFill>
                <a:latin typeface="Street Corner" panose="02000400000000000000" pitchFamily="2" charset="0"/>
                <a:ea typeface="Tahoma" panose="020B0604030504040204" pitchFamily="34" charset="0"/>
                <a:cs typeface="Tahoma" panose="020B0604030504040204" pitchFamily="34" charset="0"/>
              </a:rPr>
              <a:t>Southern Fringe</a:t>
            </a:r>
            <a:r>
              <a:rPr lang="en-GB" sz="1200" b="1">
                <a:solidFill>
                  <a:schemeClr val="tx1"/>
                </a:solidFill>
                <a:latin typeface="Street Corner" panose="02000400000000000000" pitchFamily="2" charset="0"/>
                <a:ea typeface="Tahoma" panose="020B0604030504040204" pitchFamily="34" charset="0"/>
                <a:cs typeface="Tahoma" panose="020B0604030504040204" pitchFamily="34" charset="0"/>
              </a:rPr>
              <a:t>:</a:t>
            </a:r>
          </a:p>
          <a:p>
            <a:pPr marL="171450" lvl="1" indent="-171450">
              <a:buFont typeface="Arial"/>
              <a:buChar char="•"/>
            </a:pPr>
            <a:r>
              <a:rPr lang="en-GB" sz="1200">
                <a:solidFill>
                  <a:schemeClr val="tx1"/>
                </a:solidFill>
                <a:latin typeface="Street Corner" panose="02000400000000000000" pitchFamily="2" charset="0"/>
                <a:ea typeface="Tahoma" panose="020B0604030504040204" pitchFamily="34" charset="0"/>
                <a:cs typeface="Tahoma" panose="020B0604030504040204" pitchFamily="34" charset="0"/>
              </a:rPr>
              <a:t>Men and women from the local area</a:t>
            </a:r>
          </a:p>
          <a:p>
            <a:pPr marL="171450" lvl="1" indent="-171450">
              <a:buFont typeface="Arial"/>
              <a:buChar char="•"/>
            </a:pPr>
            <a:r>
              <a:rPr lang="en-GB" sz="1200">
                <a:solidFill>
                  <a:schemeClr val="tx1"/>
                </a:solidFill>
                <a:latin typeface="Street Corner" panose="02000400000000000000" pitchFamily="2" charset="0"/>
                <a:ea typeface="Tahoma" panose="020B0604030504040204" pitchFamily="34" charset="0"/>
                <a:cs typeface="Tahoma" panose="020B0604030504040204" pitchFamily="34" charset="0"/>
              </a:rPr>
              <a:t>Older people that live locally</a:t>
            </a:r>
          </a:p>
          <a:p>
            <a:pPr marL="171450" lvl="1" indent="-171450">
              <a:buFont typeface="Arial"/>
              <a:buChar char="•"/>
            </a:pPr>
            <a:r>
              <a:rPr lang="en-GB" sz="1200">
                <a:solidFill>
                  <a:schemeClr val="tx1"/>
                </a:solidFill>
                <a:latin typeface="Street Corner" panose="02000400000000000000" pitchFamily="2" charset="0"/>
                <a:ea typeface="Tahoma" panose="020B0604030504040204" pitchFamily="34" charset="0"/>
                <a:cs typeface="Tahoma" panose="020B0604030504040204" pitchFamily="34" charset="0"/>
              </a:rPr>
              <a:t>People from diverse communities</a:t>
            </a:r>
          </a:p>
          <a:p>
            <a:pPr lvl="0" rtl="0">
              <a:lnSpc>
                <a:spcPct val="115000"/>
              </a:lnSpc>
              <a:spcBef>
                <a:spcPts val="0"/>
              </a:spcBef>
              <a:buNone/>
            </a:pPr>
            <a:endParaRPr lang="en-US" sz="1200">
              <a:solidFill>
                <a:schemeClr val="dk1"/>
              </a:solidFill>
              <a:latin typeface="Tahoma" panose="020B0604030504040204" pitchFamily="34" charset="0"/>
              <a:ea typeface="Tahoma" panose="020B0604030504040204" pitchFamily="34" charset="0"/>
              <a:cs typeface="Tahoma" panose="020B0604030504040204" pitchFamily="34" charset="0"/>
              <a:sym typeface="Questrial"/>
            </a:endParaRPr>
          </a:p>
        </p:txBody>
      </p:sp>
      <p:sp>
        <p:nvSpPr>
          <p:cNvPr id="75" name="Shape 75"/>
          <p:cNvSpPr txBox="1">
            <a:spLocks noGrp="1"/>
          </p:cNvSpPr>
          <p:nvPr>
            <p:ph type="title"/>
          </p:nvPr>
        </p:nvSpPr>
        <p:spPr>
          <a:xfrm>
            <a:off x="257787" y="596834"/>
            <a:ext cx="7044299" cy="717310"/>
          </a:xfrm>
          <a:prstGeom prst="rect">
            <a:avLst/>
          </a:prstGeom>
        </p:spPr>
        <p:txBody>
          <a:bodyPr lIns="102825" tIns="102825" rIns="102825" bIns="102825" anchor="t" anchorCtr="0">
            <a:noAutofit/>
          </a:bodyPr>
          <a:lstStyle/>
          <a:p>
            <a:pPr lvl="0"/>
            <a:r>
              <a:rPr lang="en-US" sz="3200" b="1">
                <a:solidFill>
                  <a:srgbClr val="3E0F46"/>
                </a:solidFill>
                <a:latin typeface="KG Small Town Southern Girl" panose="02000505000000020004" pitchFamily="2" charset="0"/>
                <a:ea typeface="Tahoma"/>
                <a:cs typeface="Tahoma"/>
                <a:sym typeface="Tahoma"/>
              </a:rPr>
              <a:t>Who we spoke to</a:t>
            </a:r>
            <a:endParaRPr lang="en-US" sz="2800">
              <a:solidFill>
                <a:srgbClr val="7030A0"/>
              </a:solidFill>
              <a:latin typeface="KG Small Town Southern Girl" panose="02000505000000020004" pitchFamily="2" charset="0"/>
              <a:ea typeface="Tahoma"/>
              <a:cs typeface="Tahoma"/>
              <a:sym typeface="Tahoma"/>
            </a:endParaRPr>
          </a:p>
        </p:txBody>
      </p:sp>
      <p:graphicFrame>
        <p:nvGraphicFramePr>
          <p:cNvPr id="76" name="Shape 76"/>
          <p:cNvGraphicFramePr/>
          <p:nvPr>
            <p:extLst>
              <p:ext uri="{D42A27DB-BD31-4B8C-83A1-F6EECF244321}">
                <p14:modId xmlns:p14="http://schemas.microsoft.com/office/powerpoint/2010/main" val="4114284034"/>
              </p:ext>
            </p:extLst>
          </p:nvPr>
        </p:nvGraphicFramePr>
        <p:xfrm>
          <a:off x="445200" y="6404903"/>
          <a:ext cx="6678474" cy="3764769"/>
        </p:xfrm>
        <a:graphic>
          <a:graphicData uri="http://schemas.openxmlformats.org/drawingml/2006/table">
            <a:tbl>
              <a:tblPr>
                <a:noFill/>
              </a:tblPr>
              <a:tblGrid>
                <a:gridCol w="2315929">
                  <a:extLst>
                    <a:ext uri="{9D8B030D-6E8A-4147-A177-3AD203B41FA5}">
                      <a16:colId xmlns:a16="http://schemas.microsoft.com/office/drawing/2014/main" val="20000"/>
                    </a:ext>
                  </a:extLst>
                </a:gridCol>
                <a:gridCol w="4362545">
                  <a:extLst>
                    <a:ext uri="{9D8B030D-6E8A-4147-A177-3AD203B41FA5}">
                      <a16:colId xmlns:a16="http://schemas.microsoft.com/office/drawing/2014/main" val="20001"/>
                    </a:ext>
                  </a:extLst>
                </a:gridCol>
              </a:tblGrid>
              <a:tr h="649711">
                <a:tc>
                  <a:txBody>
                    <a:bodyPr/>
                    <a:lstStyle/>
                    <a:p>
                      <a:pPr lvl="0" rtl="0">
                        <a:spcBef>
                          <a:spcPts val="0"/>
                        </a:spcBef>
                        <a:buNone/>
                      </a:pPr>
                      <a:r>
                        <a:rPr lang="en-GB" sz="1600" b="1">
                          <a:solidFill>
                            <a:schemeClr val="bg1"/>
                          </a:solidFill>
                          <a:latin typeface="Street Corner" panose="02000400000000000000" pitchFamily="2" charset="0"/>
                        </a:rPr>
                        <a:t>How</a:t>
                      </a:r>
                      <a:r>
                        <a:rPr lang="en-GB" sz="1600" b="1" baseline="0">
                          <a:solidFill>
                            <a:schemeClr val="bg1"/>
                          </a:solidFill>
                          <a:latin typeface="Street Corner" panose="02000400000000000000" pitchFamily="2" charset="0"/>
                        </a:rPr>
                        <a:t> many people we spoke with</a:t>
                      </a:r>
                      <a:endParaRPr sz="1600" b="1">
                        <a:solidFill>
                          <a:schemeClr val="bg1"/>
                        </a:solidFill>
                        <a:latin typeface="Street Corner" panose="02000400000000000000" pitchFamily="2" charset="0"/>
                      </a:endParaRPr>
                    </a:p>
                  </a:txBody>
                  <a:tcPr marL="70000" marR="70000" marT="74250" marB="74250">
                    <a:lnL w="19050" cap="flat" cmpd="sng">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7030A0"/>
                    </a:solidFill>
                  </a:tcPr>
                </a:tc>
                <a:tc>
                  <a:txBody>
                    <a:bodyPr/>
                    <a:lstStyle/>
                    <a:p>
                      <a:pPr lvl="0" rtl="0">
                        <a:spcBef>
                          <a:spcPts val="0"/>
                        </a:spcBef>
                        <a:buNone/>
                      </a:pPr>
                      <a:r>
                        <a:rPr lang="en-GB" sz="1600" b="1">
                          <a:latin typeface="Street Corner" panose="02000400000000000000" pitchFamily="2" charset="0"/>
                        </a:rPr>
                        <a:t>18 people </a:t>
                      </a:r>
                      <a:r>
                        <a:rPr lang="en-GB" sz="1600">
                          <a:latin typeface="Street Corner" panose="02000400000000000000" pitchFamily="2" charset="0"/>
                        </a:rPr>
                        <a:t>in 1</a:t>
                      </a:r>
                      <a:r>
                        <a:rPr lang="en-GB" sz="1600" baseline="0">
                          <a:latin typeface="Street Corner" panose="02000400000000000000" pitchFamily="2" charset="0"/>
                        </a:rPr>
                        <a:t> to </a:t>
                      </a:r>
                      <a:r>
                        <a:rPr lang="en-GB" sz="1600">
                          <a:latin typeface="Street Corner" panose="02000400000000000000" pitchFamily="2" charset="0"/>
                        </a:rPr>
                        <a:t>1 in depth interviews</a:t>
                      </a:r>
                      <a:endParaRPr sz="1600">
                        <a:latin typeface="Street Corner" panose="02000400000000000000" pitchFamily="2" charset="0"/>
                      </a:endParaRPr>
                    </a:p>
                  </a:txBody>
                  <a:tcPr marL="70000" marR="70000" marT="74250" marB="7425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801F91">
                        <a:alpha val="14870"/>
                      </a:srgbClr>
                    </a:solidFill>
                  </a:tcPr>
                </a:tc>
                <a:extLst>
                  <a:ext uri="{0D108BD9-81ED-4DB2-BD59-A6C34878D82A}">
                    <a16:rowId xmlns:a16="http://schemas.microsoft.com/office/drawing/2014/main" val="10000"/>
                  </a:ext>
                </a:extLst>
              </a:tr>
              <a:tr h="1179189">
                <a:tc>
                  <a:txBody>
                    <a:bodyPr/>
                    <a:lstStyle/>
                    <a:p>
                      <a:pPr lvl="0" rtl="0">
                        <a:spcBef>
                          <a:spcPts val="0"/>
                        </a:spcBef>
                        <a:buNone/>
                      </a:pPr>
                      <a:r>
                        <a:rPr lang="en-GB" sz="1600" b="1">
                          <a:solidFill>
                            <a:schemeClr val="bg1"/>
                          </a:solidFill>
                          <a:latin typeface="Street Corner" panose="02000400000000000000" pitchFamily="2" charset="0"/>
                        </a:rPr>
                        <a:t>From what boroughs they were</a:t>
                      </a:r>
                      <a:r>
                        <a:rPr lang="en-GB" sz="1600" b="1" baseline="0">
                          <a:solidFill>
                            <a:schemeClr val="bg1"/>
                          </a:solidFill>
                          <a:latin typeface="Street Corner" panose="02000400000000000000" pitchFamily="2" charset="0"/>
                        </a:rPr>
                        <a:t> coming from?</a:t>
                      </a:r>
                      <a:endParaRPr sz="1600" b="1">
                        <a:solidFill>
                          <a:schemeClr val="bg1"/>
                        </a:solidFill>
                        <a:latin typeface="Street Corner" panose="02000400000000000000" pitchFamily="2" charset="0"/>
                      </a:endParaRPr>
                    </a:p>
                  </a:txBody>
                  <a:tcPr marL="70000" marR="70000" marT="74250" marB="74250">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7030A0"/>
                    </a:solidFill>
                  </a:tcPr>
                </a:tc>
                <a:tc>
                  <a:txBody>
                    <a:bodyPr/>
                    <a:lstStyle/>
                    <a:p>
                      <a:pPr lvl="0" rtl="0">
                        <a:spcBef>
                          <a:spcPts val="0"/>
                        </a:spcBef>
                        <a:buNone/>
                      </a:pPr>
                      <a:r>
                        <a:rPr lang="en-GB" sz="1600">
                          <a:latin typeface="Street Corner" panose="02000400000000000000" pitchFamily="2" charset="0"/>
                        </a:rPr>
                        <a:t>The explore phase </a:t>
                      </a:r>
                      <a:r>
                        <a:rPr lang="en-GB" sz="1600" baseline="0">
                          <a:latin typeface="Street Corner" panose="02000400000000000000" pitchFamily="2" charset="0"/>
                        </a:rPr>
                        <a:t>reached the </a:t>
                      </a:r>
                      <a:r>
                        <a:rPr lang="en-GB" sz="1600" b="1" baseline="0">
                          <a:latin typeface="Street Corner" panose="02000400000000000000" pitchFamily="2" charset="0"/>
                        </a:rPr>
                        <a:t>two Boroughs of Wisbech and Southern Fringe</a:t>
                      </a:r>
                      <a:endParaRPr sz="1600" b="1">
                        <a:latin typeface="Street Corner" panose="02000400000000000000" pitchFamily="2" charset="0"/>
                      </a:endParaRPr>
                    </a:p>
                  </a:txBody>
                  <a:tcPr marL="70000" marR="70000" marT="74250" marB="74250">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801F91">
                        <a:alpha val="14870"/>
                      </a:srgbClr>
                    </a:solidFill>
                  </a:tcPr>
                </a:tc>
                <a:extLst>
                  <a:ext uri="{0D108BD9-81ED-4DB2-BD59-A6C34878D82A}">
                    <a16:rowId xmlns:a16="http://schemas.microsoft.com/office/drawing/2014/main" val="10001"/>
                  </a:ext>
                </a:extLst>
              </a:tr>
              <a:tr h="1016643">
                <a:tc>
                  <a:txBody>
                    <a:bodyPr/>
                    <a:lstStyle/>
                    <a:p>
                      <a:pPr lvl="0" rtl="0">
                        <a:spcBef>
                          <a:spcPts val="0"/>
                        </a:spcBef>
                        <a:buNone/>
                      </a:pPr>
                      <a:r>
                        <a:rPr lang="en-GB" sz="1800" b="1">
                          <a:solidFill>
                            <a:schemeClr val="bg1"/>
                          </a:solidFill>
                          <a:latin typeface="Street Corner" panose="02000400000000000000" pitchFamily="2" charset="0"/>
                        </a:rPr>
                        <a:t>How</a:t>
                      </a:r>
                      <a:r>
                        <a:rPr lang="en-GB" sz="1800" b="1" baseline="0">
                          <a:solidFill>
                            <a:schemeClr val="bg1"/>
                          </a:solidFill>
                          <a:latin typeface="Street Corner" panose="02000400000000000000" pitchFamily="2" charset="0"/>
                        </a:rPr>
                        <a:t> many women and men?</a:t>
                      </a:r>
                    </a:p>
                  </a:txBody>
                  <a:tcPr marL="70000" marR="70000" marT="74250" marB="74250">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7030A0"/>
                    </a:solidFill>
                  </a:tcPr>
                </a:tc>
                <a:tc>
                  <a:txBody>
                    <a:bodyPr/>
                    <a:lstStyle/>
                    <a:p>
                      <a:pPr lvl="0" rtl="0">
                        <a:spcBef>
                          <a:spcPts val="0"/>
                        </a:spcBef>
                        <a:buNone/>
                      </a:pPr>
                      <a:r>
                        <a:rPr lang="en-GB" sz="1600">
                          <a:latin typeface="Street Corner" panose="02000400000000000000" pitchFamily="2" charset="0"/>
                        </a:rPr>
                        <a:t>We reached </a:t>
                      </a:r>
                      <a:r>
                        <a:rPr lang="en-GB" sz="2000" b="1">
                          <a:latin typeface="Street Corner" panose="02000400000000000000" pitchFamily="2" charset="0"/>
                        </a:rPr>
                        <a:t>more women than men </a:t>
                      </a:r>
                      <a:r>
                        <a:rPr lang="en-GB" sz="1600">
                          <a:latin typeface="Street Corner" panose="02000400000000000000" pitchFamily="2" charset="0"/>
                        </a:rPr>
                        <a:t>(13 women</a:t>
                      </a:r>
                      <a:r>
                        <a:rPr lang="en-GB" sz="1600" baseline="0">
                          <a:latin typeface="Street Corner" panose="02000400000000000000" pitchFamily="2" charset="0"/>
                        </a:rPr>
                        <a:t> and 5 men)</a:t>
                      </a:r>
                      <a:endParaRPr sz="1600">
                        <a:latin typeface="Street Corner" panose="02000400000000000000" pitchFamily="2" charset="0"/>
                      </a:endParaRPr>
                    </a:p>
                  </a:txBody>
                  <a:tcPr marL="70000" marR="70000" marT="74250" marB="74250">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801F91">
                        <a:alpha val="14870"/>
                      </a:srgbClr>
                    </a:solidFill>
                  </a:tcPr>
                </a:tc>
                <a:extLst>
                  <a:ext uri="{0D108BD9-81ED-4DB2-BD59-A6C34878D82A}">
                    <a16:rowId xmlns:a16="http://schemas.microsoft.com/office/drawing/2014/main" val="10002"/>
                  </a:ext>
                </a:extLst>
              </a:tr>
              <a:tr h="919226">
                <a:tc>
                  <a:txBody>
                    <a:bodyPr/>
                    <a:lstStyle/>
                    <a:p>
                      <a:pPr lvl="0" rtl="0">
                        <a:spcBef>
                          <a:spcPts val="0"/>
                        </a:spcBef>
                        <a:buNone/>
                      </a:pPr>
                      <a:r>
                        <a:rPr lang="en-GB" sz="1800" b="1">
                          <a:solidFill>
                            <a:schemeClr val="bg1"/>
                          </a:solidFill>
                          <a:latin typeface="Street Corner" panose="02000400000000000000" pitchFamily="2" charset="0"/>
                        </a:rPr>
                        <a:t>Age group</a:t>
                      </a:r>
                      <a:endParaRPr sz="1800" b="1">
                        <a:solidFill>
                          <a:schemeClr val="bg1"/>
                        </a:solidFill>
                        <a:latin typeface="Street Corner" panose="02000400000000000000" pitchFamily="2" charset="0"/>
                      </a:endParaRPr>
                    </a:p>
                  </a:txBody>
                  <a:tcPr marL="70000" marR="70000" marT="74250" marB="74250">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7030A0"/>
                    </a:solidFill>
                  </a:tcPr>
                </a:tc>
                <a:tc>
                  <a:txBody>
                    <a:bodyPr/>
                    <a:lstStyle/>
                    <a:p>
                      <a:pPr lvl="0" rtl="0">
                        <a:spcBef>
                          <a:spcPts val="0"/>
                        </a:spcBef>
                        <a:buNone/>
                      </a:pPr>
                      <a:r>
                        <a:rPr lang="en-GB" sz="1600">
                          <a:latin typeface="Street Corner" panose="02000400000000000000" pitchFamily="2" charset="0"/>
                        </a:rPr>
                        <a:t>We</a:t>
                      </a:r>
                      <a:r>
                        <a:rPr lang="en-GB" sz="1600" baseline="0">
                          <a:latin typeface="Street Corner" panose="02000400000000000000" pitchFamily="2" charset="0"/>
                        </a:rPr>
                        <a:t> reached quite a </a:t>
                      </a:r>
                      <a:r>
                        <a:rPr lang="en-GB" sz="2000" baseline="0">
                          <a:latin typeface="Street Corner" panose="02000400000000000000" pitchFamily="2" charset="0"/>
                        </a:rPr>
                        <a:t>diverse age group</a:t>
                      </a:r>
                      <a:r>
                        <a:rPr lang="en-GB" sz="1600" baseline="0">
                          <a:latin typeface="Street Corner" panose="02000400000000000000" pitchFamily="2" charset="0"/>
                        </a:rPr>
                        <a:t>, with people </a:t>
                      </a:r>
                      <a:r>
                        <a:rPr lang="en-GB" sz="1600" b="0" baseline="0">
                          <a:latin typeface="Street Corner" panose="02000400000000000000" pitchFamily="2" charset="0"/>
                        </a:rPr>
                        <a:t>from 20+ to 60+ years old</a:t>
                      </a:r>
                      <a:endParaRPr sz="1600" b="0">
                        <a:latin typeface="Street Corner" panose="02000400000000000000" pitchFamily="2" charset="0"/>
                      </a:endParaRPr>
                    </a:p>
                  </a:txBody>
                  <a:tcPr marL="70000" marR="70000" marT="74250" marB="74250">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801F91">
                        <a:alpha val="14870"/>
                      </a:srgbClr>
                    </a:solidFill>
                  </a:tcPr>
                </a:tc>
                <a:extLst>
                  <a:ext uri="{0D108BD9-81ED-4DB2-BD59-A6C34878D82A}">
                    <a16:rowId xmlns:a16="http://schemas.microsoft.com/office/drawing/2014/main" val="10003"/>
                  </a:ext>
                </a:extLst>
              </a:tr>
            </a:tbl>
          </a:graphicData>
        </a:graphic>
      </p:graphicFrame>
      <p:cxnSp>
        <p:nvCxnSpPr>
          <p:cNvPr id="78" name="Shape 78"/>
          <p:cNvCxnSpPr/>
          <p:nvPr/>
        </p:nvCxnSpPr>
        <p:spPr>
          <a:xfrm>
            <a:off x="445200" y="1304245"/>
            <a:ext cx="6856799" cy="9899"/>
          </a:xfrm>
          <a:prstGeom prst="straightConnector1">
            <a:avLst/>
          </a:prstGeom>
          <a:noFill/>
          <a:ln w="9525" cap="flat" cmpd="sng">
            <a:solidFill>
              <a:schemeClr val="dk2"/>
            </a:solidFill>
            <a:prstDash val="solid"/>
            <a:round/>
            <a:headEnd type="none" w="lg" len="lg"/>
            <a:tailEnd type="none" w="lg" len="lg"/>
          </a:ln>
        </p:spPr>
      </p:cxnSp>
      <p:sp>
        <p:nvSpPr>
          <p:cNvPr id="80" name="Shape 80"/>
          <p:cNvSpPr txBox="1">
            <a:spLocks noGrp="1"/>
          </p:cNvSpPr>
          <p:nvPr>
            <p:ph type="sldNum" idx="12"/>
          </p:nvPr>
        </p:nvSpPr>
        <p:spPr>
          <a:xfrm>
            <a:off x="7004788" y="9998416"/>
            <a:ext cx="453599" cy="818100"/>
          </a:xfrm>
          <a:prstGeom prst="rect">
            <a:avLst/>
          </a:prstGeom>
        </p:spPr>
        <p:txBody>
          <a:bodyPr lIns="102825" tIns="102825" rIns="102825" bIns="102825" anchor="ctr" anchorCtr="0">
            <a:noAutofit/>
          </a:bodyPr>
          <a:lstStyle/>
          <a:p>
            <a:pPr lvl="0">
              <a:spcBef>
                <a:spcPts val="0"/>
              </a:spcBef>
              <a:buNone/>
            </a:pPr>
            <a:fld id="{00000000-1234-1234-1234-123412341234}" type="slidenum">
              <a:rPr lang="en-US"/>
              <a:t>7</a:t>
            </a:fld>
            <a:endParaRPr lang="en-US"/>
          </a:p>
        </p:txBody>
      </p:sp>
    </p:spTree>
    <p:extLst>
      <p:ext uri="{BB962C8B-B14F-4D97-AF65-F5344CB8AC3E}">
        <p14:creationId xmlns:p14="http://schemas.microsoft.com/office/powerpoint/2010/main" val="652277111"/>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graphicFrame>
        <p:nvGraphicFramePr>
          <p:cNvPr id="76" name="Shape 76"/>
          <p:cNvGraphicFramePr/>
          <p:nvPr>
            <p:extLst>
              <p:ext uri="{D42A27DB-BD31-4B8C-83A1-F6EECF244321}">
                <p14:modId xmlns:p14="http://schemas.microsoft.com/office/powerpoint/2010/main" val="344480011"/>
              </p:ext>
            </p:extLst>
          </p:nvPr>
        </p:nvGraphicFramePr>
        <p:xfrm>
          <a:off x="330571" y="641621"/>
          <a:ext cx="6911583" cy="3274930"/>
        </p:xfrm>
        <a:graphic>
          <a:graphicData uri="http://schemas.openxmlformats.org/drawingml/2006/table">
            <a:tbl>
              <a:tblPr>
                <a:noFill/>
              </a:tblPr>
              <a:tblGrid>
                <a:gridCol w="1414816">
                  <a:extLst>
                    <a:ext uri="{9D8B030D-6E8A-4147-A177-3AD203B41FA5}">
                      <a16:colId xmlns:a16="http://schemas.microsoft.com/office/drawing/2014/main" val="20000"/>
                    </a:ext>
                  </a:extLst>
                </a:gridCol>
                <a:gridCol w="1155763">
                  <a:extLst>
                    <a:ext uri="{9D8B030D-6E8A-4147-A177-3AD203B41FA5}">
                      <a16:colId xmlns:a16="http://schemas.microsoft.com/office/drawing/2014/main" val="20001"/>
                    </a:ext>
                  </a:extLst>
                </a:gridCol>
                <a:gridCol w="1611441">
                  <a:extLst>
                    <a:ext uri="{9D8B030D-6E8A-4147-A177-3AD203B41FA5}">
                      <a16:colId xmlns:a16="http://schemas.microsoft.com/office/drawing/2014/main" val="20002"/>
                    </a:ext>
                  </a:extLst>
                </a:gridCol>
                <a:gridCol w="2729563">
                  <a:extLst>
                    <a:ext uri="{9D8B030D-6E8A-4147-A177-3AD203B41FA5}">
                      <a16:colId xmlns:a16="http://schemas.microsoft.com/office/drawing/2014/main" val="20003"/>
                    </a:ext>
                  </a:extLst>
                </a:gridCol>
              </a:tblGrid>
              <a:tr h="323579">
                <a:tc>
                  <a:txBody>
                    <a:bodyPr/>
                    <a:lstStyle/>
                    <a:p>
                      <a:pPr lvl="0" rtl="0">
                        <a:spcBef>
                          <a:spcPts val="0"/>
                        </a:spcBef>
                        <a:buNone/>
                      </a:pPr>
                      <a:r>
                        <a:rPr lang="en-US" sz="1000" b="1">
                          <a:solidFill>
                            <a:srgbClr val="FFFFFF"/>
                          </a:solidFill>
                          <a:latin typeface="Street Corner" panose="02000400000000000000" pitchFamily="2" charset="0"/>
                          <a:ea typeface="Questrial"/>
                          <a:cs typeface="Questrial"/>
                          <a:sym typeface="Questrial"/>
                        </a:rPr>
                        <a:t>Name*:</a:t>
                      </a:r>
                    </a:p>
                  </a:txBody>
                  <a:tcPr marL="70000" marR="70000" marT="74250" marB="74250">
                    <a:lnL w="9525" cap="flat" cmpd="sng">
                      <a:solidFill>
                        <a:srgbClr val="999999"/>
                      </a:solidFill>
                      <a:prstDash val="solid"/>
                      <a:round/>
                      <a:headEnd type="none" w="med" len="med"/>
                      <a:tailEnd type="none" w="med" len="med"/>
                    </a:lnL>
                    <a:lnR w="9525" cap="flat" cmpd="sng">
                      <a:solidFill>
                        <a:srgbClr val="999999"/>
                      </a:solidFill>
                      <a:prstDash val="solid"/>
                      <a:round/>
                      <a:headEnd type="none" w="med" len="med"/>
                      <a:tailEnd type="none" w="med" len="med"/>
                    </a:lnR>
                    <a:lnT w="9525" cap="flat" cmpd="sng">
                      <a:solidFill>
                        <a:srgbClr val="999999"/>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80520"/>
                      </a:srgbClr>
                    </a:solidFill>
                  </a:tcPr>
                </a:tc>
                <a:tc>
                  <a:txBody>
                    <a:bodyPr/>
                    <a:lstStyle/>
                    <a:p>
                      <a:pPr lvl="0" rtl="0">
                        <a:spcBef>
                          <a:spcPts val="0"/>
                        </a:spcBef>
                        <a:buNone/>
                      </a:pPr>
                      <a:r>
                        <a:rPr lang="en-US" sz="1000" b="1">
                          <a:solidFill>
                            <a:srgbClr val="FFFFFF"/>
                          </a:solidFill>
                          <a:latin typeface="Street Corner" panose="02000400000000000000" pitchFamily="2" charset="0"/>
                          <a:ea typeface="Questrial"/>
                          <a:cs typeface="Questrial"/>
                          <a:sym typeface="Questrial"/>
                        </a:rPr>
                        <a:t>Age:</a:t>
                      </a:r>
                    </a:p>
                  </a:txBody>
                  <a:tcPr marL="70000" marR="70000" marT="74250" marB="74250">
                    <a:lnL w="9525" cap="flat" cmpd="sng">
                      <a:solidFill>
                        <a:srgbClr val="999999"/>
                      </a:solidFill>
                      <a:prstDash val="solid"/>
                      <a:round/>
                      <a:headEnd type="none" w="med" len="med"/>
                      <a:tailEnd type="none" w="med" len="med"/>
                    </a:lnL>
                    <a:lnR w="9525" cap="flat" cmpd="sng">
                      <a:solidFill>
                        <a:srgbClr val="999999"/>
                      </a:solidFill>
                      <a:prstDash val="solid"/>
                      <a:round/>
                      <a:headEnd type="none" w="med" len="med"/>
                      <a:tailEnd type="none" w="med" len="med"/>
                    </a:lnR>
                    <a:lnT w="9525" cap="flat" cmpd="sng">
                      <a:solidFill>
                        <a:srgbClr val="999999"/>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80520"/>
                      </a:srgbClr>
                    </a:solidFill>
                  </a:tcPr>
                </a:tc>
                <a:tc>
                  <a:txBody>
                    <a:bodyPr/>
                    <a:lstStyle/>
                    <a:p>
                      <a:pPr lvl="0" rtl="0">
                        <a:spcBef>
                          <a:spcPts val="0"/>
                        </a:spcBef>
                        <a:buNone/>
                      </a:pPr>
                      <a:r>
                        <a:rPr lang="en-US" sz="1000" b="1">
                          <a:solidFill>
                            <a:srgbClr val="FFFFFF"/>
                          </a:solidFill>
                          <a:latin typeface="Street Corner" panose="02000400000000000000" pitchFamily="2" charset="0"/>
                        </a:rPr>
                        <a:t>Lives in </a:t>
                      </a:r>
                    </a:p>
                  </a:txBody>
                  <a:tcPr marL="70000" marR="70000" marT="74250" marB="74250">
                    <a:lnL w="9525" cap="flat" cmpd="sng" algn="ctr">
                      <a:solidFill>
                        <a:srgbClr val="999999"/>
                      </a:solidFill>
                      <a:prstDash val="solid"/>
                      <a:round/>
                      <a:headEnd type="none" w="med" len="med"/>
                      <a:tailEnd type="none" w="med" len="med"/>
                    </a:lnL>
                    <a:lnR w="9525" cap="flat" cmpd="sng">
                      <a:solidFill>
                        <a:srgbClr val="999999"/>
                      </a:solidFill>
                      <a:prstDash val="solid"/>
                      <a:round/>
                      <a:headEnd type="none" w="med" len="med"/>
                      <a:tailEnd type="none" w="med" len="med"/>
                    </a:lnR>
                    <a:lnT w="9525" cap="flat" cmpd="sng">
                      <a:solidFill>
                        <a:srgbClr val="999999"/>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80520"/>
                      </a:srgbClr>
                    </a:solidFill>
                  </a:tcPr>
                </a:tc>
                <a:tc>
                  <a:txBody>
                    <a:bodyPr/>
                    <a:lstStyle/>
                    <a:p>
                      <a:pPr lvl="0" rtl="0">
                        <a:spcBef>
                          <a:spcPts val="0"/>
                        </a:spcBef>
                        <a:buNone/>
                      </a:pPr>
                      <a:r>
                        <a:rPr lang="en-US" sz="1000" b="1">
                          <a:solidFill>
                            <a:srgbClr val="FFFFFF"/>
                          </a:solidFill>
                          <a:latin typeface="Street Corner" panose="02000400000000000000" pitchFamily="2" charset="0"/>
                          <a:ea typeface="Questrial"/>
                          <a:cs typeface="Questrial"/>
                          <a:sym typeface="Questrial"/>
                        </a:rPr>
                        <a:t>Ethnicity</a:t>
                      </a:r>
                    </a:p>
                  </a:txBody>
                  <a:tcPr marL="70000" marR="70000" marT="74250" marB="74250">
                    <a:lnL w="9525" cap="flat" cmpd="sng">
                      <a:solidFill>
                        <a:srgbClr val="999999"/>
                      </a:solidFill>
                      <a:prstDash val="solid"/>
                      <a:round/>
                      <a:headEnd type="none" w="med" len="med"/>
                      <a:tailEnd type="none" w="med" len="med"/>
                    </a:lnL>
                    <a:lnR w="9525" cap="flat" cmpd="sng">
                      <a:solidFill>
                        <a:srgbClr val="999999"/>
                      </a:solidFill>
                      <a:prstDash val="solid"/>
                      <a:round/>
                      <a:headEnd type="none" w="med" len="med"/>
                      <a:tailEnd type="none" w="med" len="med"/>
                    </a:lnR>
                    <a:lnT w="9525" cap="flat" cmpd="sng">
                      <a:solidFill>
                        <a:srgbClr val="999999"/>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80520"/>
                      </a:srgbClr>
                    </a:solidFill>
                  </a:tcPr>
                </a:tc>
                <a:extLst>
                  <a:ext uri="{0D108BD9-81ED-4DB2-BD59-A6C34878D82A}">
                    <a16:rowId xmlns:a16="http://schemas.microsoft.com/office/drawing/2014/main" val="10000"/>
                  </a:ext>
                </a:extLst>
              </a:tr>
              <a:tr h="335221">
                <a:tc>
                  <a:txBody>
                    <a:bodyPr/>
                    <a:lstStyle/>
                    <a:p>
                      <a:pPr algn="ctr"/>
                      <a:r>
                        <a:rPr lang="en-GB">
                          <a:latin typeface="Street Corner" panose="02000400000000000000" pitchFamily="2" charset="0"/>
                        </a:rPr>
                        <a:t>A (Female)</a:t>
                      </a:r>
                    </a:p>
                  </a:txBody>
                  <a:tcPr anchor="ctr">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a:latin typeface="Street Corner" panose="02000400000000000000" pitchFamily="2" charset="0"/>
                        </a:rPr>
                        <a:t>21</a:t>
                      </a:r>
                    </a:p>
                  </a:txBody>
                  <a:tcPr anchor="ctr">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a:latin typeface="Street Corner" panose="02000400000000000000" pitchFamily="2" charset="0"/>
                        </a:rPr>
                        <a:t>Wisbech</a:t>
                      </a:r>
                    </a:p>
                  </a:txBody>
                  <a:tcPr anchor="ctr">
                    <a:lnL w="19050" cap="flat" cmpd="sng" algn="ctr">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a:latin typeface="Street Corner" panose="02000400000000000000" pitchFamily="2" charset="0"/>
                        </a:rPr>
                        <a:t>Polish, Israeli, English</a:t>
                      </a:r>
                    </a:p>
                  </a:txBody>
                  <a:tcPr anchor="ctr">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extLst>
                  <a:ext uri="{0D108BD9-81ED-4DB2-BD59-A6C34878D82A}">
                    <a16:rowId xmlns:a16="http://schemas.microsoft.com/office/drawing/2014/main" val="10001"/>
                  </a:ext>
                </a:extLst>
              </a:tr>
              <a:tr h="304800">
                <a:tc>
                  <a:txBody>
                    <a:bodyPr/>
                    <a:lstStyle/>
                    <a:p>
                      <a:pPr algn="ctr"/>
                      <a:r>
                        <a:rPr lang="en-GB">
                          <a:latin typeface="Street Corner" panose="02000400000000000000" pitchFamily="2" charset="0"/>
                        </a:rPr>
                        <a:t>B (Male)</a:t>
                      </a:r>
                    </a:p>
                  </a:txBody>
                  <a:tcPr anchor="ctr">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801F91">
                        <a:alpha val="14870"/>
                      </a:srgbClr>
                    </a:solidFill>
                  </a:tcPr>
                </a:tc>
                <a:tc>
                  <a:txBody>
                    <a:bodyPr/>
                    <a:lstStyle/>
                    <a:p>
                      <a:pPr algn="ctr"/>
                      <a:r>
                        <a:rPr lang="en-GB">
                          <a:latin typeface="Street Corner" panose="02000400000000000000" pitchFamily="2" charset="0"/>
                        </a:rPr>
                        <a:t>28</a:t>
                      </a:r>
                    </a:p>
                  </a:txBody>
                  <a:tcPr anchor="ctr">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801F91">
                        <a:alpha val="14870"/>
                      </a:srgbClr>
                    </a:solidFill>
                  </a:tcPr>
                </a:tc>
                <a:tc>
                  <a:txBody>
                    <a:bodyPr/>
                    <a:lstStyle/>
                    <a:p>
                      <a:pPr algn="ctr"/>
                      <a:r>
                        <a:rPr lang="en-GB">
                          <a:latin typeface="Street Corner" panose="02000400000000000000" pitchFamily="2" charset="0"/>
                        </a:rPr>
                        <a:t>Wisbech</a:t>
                      </a:r>
                    </a:p>
                  </a:txBody>
                  <a:tcPr anchor="ctr">
                    <a:lnL w="19050" cap="flat" cmpd="sng" algn="ctr">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a:latin typeface="Street Corner" panose="02000400000000000000" pitchFamily="2" charset="0"/>
                        </a:rPr>
                        <a:t>Romanian</a:t>
                      </a:r>
                    </a:p>
                  </a:txBody>
                  <a:tcPr anchor="ctr">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801F91">
                        <a:alpha val="14870"/>
                      </a:srgbClr>
                    </a:solidFill>
                  </a:tcPr>
                </a:tc>
                <a:extLst>
                  <a:ext uri="{0D108BD9-81ED-4DB2-BD59-A6C34878D82A}">
                    <a16:rowId xmlns:a16="http://schemas.microsoft.com/office/drawing/2014/main" val="10002"/>
                  </a:ext>
                </a:extLst>
              </a:tr>
              <a:tr h="339180">
                <a:tc>
                  <a:txBody>
                    <a:bodyPr/>
                    <a:lstStyle/>
                    <a:p>
                      <a:pPr algn="ctr"/>
                      <a:r>
                        <a:rPr lang="en-GB">
                          <a:latin typeface="Street Corner" panose="02000400000000000000" pitchFamily="2" charset="0"/>
                        </a:rPr>
                        <a:t>C (Female)</a:t>
                      </a:r>
                    </a:p>
                  </a:txBody>
                  <a:tcPr anchor="ctr">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a:latin typeface="Street Corner" panose="02000400000000000000" pitchFamily="2" charset="0"/>
                        </a:rPr>
                        <a:t>50-60</a:t>
                      </a:r>
                    </a:p>
                  </a:txBody>
                  <a:tcPr anchor="ctr">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a:latin typeface="Street Corner" panose="02000400000000000000" pitchFamily="2" charset="0"/>
                        </a:rPr>
                        <a:t>Wisbech</a:t>
                      </a:r>
                    </a:p>
                  </a:txBody>
                  <a:tcPr anchor="ctr">
                    <a:lnL w="19050" cap="flat" cmpd="sng" algn="ctr">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a:latin typeface="Street Corner" panose="02000400000000000000" pitchFamily="2" charset="0"/>
                        </a:rPr>
                        <a:t>White British</a:t>
                      </a:r>
                    </a:p>
                  </a:txBody>
                  <a:tcPr anchor="ctr">
                    <a:lnL w="19050" cap="flat" cmpd="sng">
                      <a:solidFill>
                        <a:srgbClr val="FFFFFF"/>
                      </a:solidFill>
                      <a:prstDash val="solid"/>
                      <a:round/>
                      <a:headEnd type="none" w="med" len="med"/>
                      <a:tailEnd type="none" w="med" len="med"/>
                    </a:lnL>
                    <a:lnR w="19050"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extLst>
                  <a:ext uri="{0D108BD9-81ED-4DB2-BD59-A6C34878D82A}">
                    <a16:rowId xmlns:a16="http://schemas.microsoft.com/office/drawing/2014/main" val="10003"/>
                  </a:ext>
                </a:extLst>
              </a:tr>
              <a:tr h="394430">
                <a:tc>
                  <a:txBody>
                    <a:bodyPr/>
                    <a:lstStyle/>
                    <a:p>
                      <a:pPr algn="ctr"/>
                      <a:r>
                        <a:rPr lang="en-GB">
                          <a:latin typeface="Street Corner" panose="02000400000000000000" pitchFamily="2" charset="0"/>
                        </a:rPr>
                        <a:t>H (Female)</a:t>
                      </a:r>
                    </a:p>
                  </a:txBody>
                  <a:tcPr anchor="ctr">
                    <a:lnL w="19050" cap="flat" cmpd="sng">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a:latin typeface="Street Corner" panose="02000400000000000000" pitchFamily="2" charset="0"/>
                        </a:rPr>
                        <a:t>45</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a:latin typeface="Street Corner" panose="02000400000000000000" pitchFamily="2" charset="0"/>
                        </a:rPr>
                        <a:t>Wisbech</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a:latin typeface="Street Corner" panose="02000400000000000000" pitchFamily="2" charset="0"/>
                        </a:rPr>
                        <a:t>Asian</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extLst>
                  <a:ext uri="{0D108BD9-81ED-4DB2-BD59-A6C34878D82A}">
                    <a16:rowId xmlns:a16="http://schemas.microsoft.com/office/drawing/2014/main" val="10008"/>
                  </a:ext>
                </a:extLst>
              </a:tr>
              <a:tr h="394430">
                <a:tc>
                  <a:txBody>
                    <a:bodyPr/>
                    <a:lstStyle/>
                    <a:p>
                      <a:pPr algn="ctr"/>
                      <a:r>
                        <a:rPr lang="en-GB">
                          <a:latin typeface="Street Corner" panose="02000400000000000000" pitchFamily="2" charset="0"/>
                        </a:rPr>
                        <a:t>I (Female)</a:t>
                      </a:r>
                    </a:p>
                  </a:txBody>
                  <a:tcPr anchor="ctr">
                    <a:lnL w="19050" cap="flat" cmpd="sng">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a:latin typeface="Street Corner" panose="02000400000000000000" pitchFamily="2" charset="0"/>
                        </a:rPr>
                        <a:t>52</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a:latin typeface="Street Corner" panose="02000400000000000000" pitchFamily="2" charset="0"/>
                        </a:rPr>
                        <a:t>Wisbech</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a:latin typeface="Street Corner" panose="02000400000000000000" pitchFamily="2" charset="0"/>
                        </a:rPr>
                        <a:t>Lithuanian</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extLst>
                  <a:ext uri="{0D108BD9-81ED-4DB2-BD59-A6C34878D82A}">
                    <a16:rowId xmlns:a16="http://schemas.microsoft.com/office/drawing/2014/main" val="4261075374"/>
                  </a:ext>
                </a:extLst>
              </a:tr>
              <a:tr h="394430">
                <a:tc>
                  <a:txBody>
                    <a:bodyPr/>
                    <a:lstStyle/>
                    <a:p>
                      <a:pPr algn="ctr"/>
                      <a:r>
                        <a:rPr lang="en-GB">
                          <a:latin typeface="Street Corner" panose="02000400000000000000" pitchFamily="2" charset="0"/>
                        </a:rPr>
                        <a:t>J (Female)</a:t>
                      </a:r>
                    </a:p>
                  </a:txBody>
                  <a:tcPr anchor="ctr">
                    <a:lnL w="19050" cap="flat" cmpd="sng">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a:latin typeface="Street Corner" panose="02000400000000000000" pitchFamily="2" charset="0"/>
                        </a:rPr>
                        <a:t>36</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a:latin typeface="Street Corner" panose="02000400000000000000" pitchFamily="2" charset="0"/>
                        </a:rPr>
                        <a:t>Wisbech</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a:latin typeface="Street Corner" panose="02000400000000000000" pitchFamily="2" charset="0"/>
                        </a:rPr>
                        <a:t>Russian</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extLst>
                  <a:ext uri="{0D108BD9-81ED-4DB2-BD59-A6C34878D82A}">
                    <a16:rowId xmlns:a16="http://schemas.microsoft.com/office/drawing/2014/main" val="1536248920"/>
                  </a:ext>
                </a:extLst>
              </a:tr>
              <a:tr h="394430">
                <a:tc>
                  <a:txBody>
                    <a:bodyPr/>
                    <a:lstStyle/>
                    <a:p>
                      <a:pPr algn="ctr"/>
                      <a:r>
                        <a:rPr lang="en-GB">
                          <a:latin typeface="Street Corner" panose="02000400000000000000" pitchFamily="2" charset="0"/>
                        </a:rPr>
                        <a:t>K (Female)</a:t>
                      </a:r>
                    </a:p>
                  </a:txBody>
                  <a:tcPr anchor="ctr">
                    <a:lnL w="19050" cap="flat" cmpd="sng">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a:latin typeface="Street Corner" panose="02000400000000000000" pitchFamily="2" charset="0"/>
                        </a:rPr>
                        <a:t>54</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a:latin typeface="Street Corner" panose="02000400000000000000" pitchFamily="2" charset="0"/>
                        </a:rPr>
                        <a:t>Wisbech</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a:latin typeface="Street Corner" panose="02000400000000000000" pitchFamily="2" charset="0"/>
                        </a:rPr>
                        <a:t>Lithuanian</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extLst>
                  <a:ext uri="{0D108BD9-81ED-4DB2-BD59-A6C34878D82A}">
                    <a16:rowId xmlns:a16="http://schemas.microsoft.com/office/drawing/2014/main" val="1492952171"/>
                  </a:ext>
                </a:extLst>
              </a:tr>
              <a:tr h="394430">
                <a:tc>
                  <a:txBody>
                    <a:bodyPr/>
                    <a:lstStyle/>
                    <a:p>
                      <a:pPr algn="ctr"/>
                      <a:r>
                        <a:rPr lang="en-GB">
                          <a:latin typeface="Street Corner" panose="02000400000000000000" pitchFamily="2" charset="0"/>
                        </a:rPr>
                        <a:t>R (Female)</a:t>
                      </a:r>
                    </a:p>
                  </a:txBody>
                  <a:tcPr anchor="ctr">
                    <a:lnL w="19050" cap="flat" cmpd="sng">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a:latin typeface="Street Corner" panose="02000400000000000000" pitchFamily="2" charset="0"/>
                        </a:rPr>
                        <a:t>50-60</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a:latin typeface="Street Corner" panose="02000400000000000000" pitchFamily="2" charset="0"/>
                        </a:rPr>
                        <a:t>Wisbech</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a:latin typeface="Street Corner" panose="02000400000000000000" pitchFamily="2" charset="0"/>
                        </a:rPr>
                        <a:t>White British</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extLst>
                  <a:ext uri="{0D108BD9-81ED-4DB2-BD59-A6C34878D82A}">
                    <a16:rowId xmlns:a16="http://schemas.microsoft.com/office/drawing/2014/main" val="4019468595"/>
                  </a:ext>
                </a:extLst>
              </a:tr>
            </a:tbl>
          </a:graphicData>
        </a:graphic>
      </p:graphicFrame>
      <p:sp>
        <p:nvSpPr>
          <p:cNvPr id="80" name="Shape 80"/>
          <p:cNvSpPr txBox="1">
            <a:spLocks noGrp="1"/>
          </p:cNvSpPr>
          <p:nvPr>
            <p:ph type="sldNum" idx="12"/>
          </p:nvPr>
        </p:nvSpPr>
        <p:spPr>
          <a:xfrm>
            <a:off x="7004788" y="9998416"/>
            <a:ext cx="453599" cy="818100"/>
          </a:xfrm>
          <a:prstGeom prst="rect">
            <a:avLst/>
          </a:prstGeom>
        </p:spPr>
        <p:txBody>
          <a:bodyPr lIns="102825" tIns="102825" rIns="102825" bIns="102825" anchor="ctr" anchorCtr="0">
            <a:noAutofit/>
          </a:bodyPr>
          <a:lstStyle/>
          <a:p>
            <a:pPr lvl="0">
              <a:spcBef>
                <a:spcPts val="0"/>
              </a:spcBef>
              <a:buNone/>
            </a:pPr>
            <a:fld id="{00000000-1234-1234-1234-123412341234}" type="slidenum">
              <a:rPr lang="en-US"/>
              <a:t>8</a:t>
            </a:fld>
            <a:endParaRPr lang="en-US"/>
          </a:p>
        </p:txBody>
      </p:sp>
      <p:sp>
        <p:nvSpPr>
          <p:cNvPr id="5" name="Shape 74"/>
          <p:cNvSpPr txBox="1"/>
          <p:nvPr/>
        </p:nvSpPr>
        <p:spPr>
          <a:xfrm>
            <a:off x="344337" y="4298071"/>
            <a:ext cx="6660451" cy="577145"/>
          </a:xfrm>
          <a:prstGeom prst="rect">
            <a:avLst/>
          </a:prstGeom>
          <a:noFill/>
          <a:ln>
            <a:noFill/>
          </a:ln>
        </p:spPr>
        <p:txBody>
          <a:bodyPr lIns="102825" tIns="102825" rIns="102825" bIns="102825" anchor="t" anchorCtr="0">
            <a:noAutofit/>
          </a:bodyPr>
          <a:lstStyle/>
          <a:p>
            <a:pPr lvl="0" rtl="0">
              <a:lnSpc>
                <a:spcPct val="115000"/>
              </a:lnSpc>
              <a:spcBef>
                <a:spcPts val="0"/>
              </a:spcBef>
              <a:buNone/>
            </a:pPr>
            <a:r>
              <a:rPr lang="en-US" sz="1600" b="1">
                <a:solidFill>
                  <a:schemeClr val="dk1"/>
                </a:solidFill>
                <a:latin typeface="Street Corner" panose="02000400000000000000" pitchFamily="2" charset="0"/>
                <a:ea typeface="Tahoma" panose="020B0604030504040204" pitchFamily="34" charset="0"/>
                <a:cs typeface="Tahoma" panose="020B0604030504040204" pitchFamily="34" charset="0"/>
                <a:sym typeface="Questrial"/>
              </a:rPr>
              <a:t>Trumpington Area</a:t>
            </a:r>
          </a:p>
        </p:txBody>
      </p:sp>
      <p:sp>
        <p:nvSpPr>
          <p:cNvPr id="2" name="TextBox 1"/>
          <p:cNvSpPr txBox="1"/>
          <p:nvPr/>
        </p:nvSpPr>
        <p:spPr>
          <a:xfrm>
            <a:off x="408247" y="208481"/>
            <a:ext cx="2608251" cy="338554"/>
          </a:xfrm>
          <a:prstGeom prst="rect">
            <a:avLst/>
          </a:prstGeom>
          <a:noFill/>
        </p:spPr>
        <p:txBody>
          <a:bodyPr wrap="square" rtlCol="0">
            <a:spAutoFit/>
          </a:bodyPr>
          <a:lstStyle/>
          <a:p>
            <a:r>
              <a:rPr lang="en-US" sz="1600" b="1">
                <a:latin typeface="Street Corner"/>
                <a:cs typeface="Street Corner"/>
              </a:rPr>
              <a:t>Wisbech area</a:t>
            </a:r>
          </a:p>
        </p:txBody>
      </p:sp>
      <p:graphicFrame>
        <p:nvGraphicFramePr>
          <p:cNvPr id="3" name="Table 2"/>
          <p:cNvGraphicFramePr>
            <a:graphicFrameLocks noGrp="1"/>
          </p:cNvGraphicFramePr>
          <p:nvPr>
            <p:extLst>
              <p:ext uri="{D42A27DB-BD31-4B8C-83A1-F6EECF244321}">
                <p14:modId xmlns:p14="http://schemas.microsoft.com/office/powerpoint/2010/main" val="186449655"/>
              </p:ext>
            </p:extLst>
          </p:nvPr>
        </p:nvGraphicFramePr>
        <p:xfrm>
          <a:off x="344337" y="4878033"/>
          <a:ext cx="6911583" cy="4462460"/>
        </p:xfrm>
        <a:graphic>
          <a:graphicData uri="http://schemas.openxmlformats.org/drawingml/2006/table">
            <a:tbl>
              <a:tblPr>
                <a:noFill/>
              </a:tblPr>
              <a:tblGrid>
                <a:gridCol w="1414816">
                  <a:extLst>
                    <a:ext uri="{9D8B030D-6E8A-4147-A177-3AD203B41FA5}">
                      <a16:colId xmlns:a16="http://schemas.microsoft.com/office/drawing/2014/main" val="899246590"/>
                    </a:ext>
                  </a:extLst>
                </a:gridCol>
                <a:gridCol w="1155763">
                  <a:extLst>
                    <a:ext uri="{9D8B030D-6E8A-4147-A177-3AD203B41FA5}">
                      <a16:colId xmlns:a16="http://schemas.microsoft.com/office/drawing/2014/main" val="1829442164"/>
                    </a:ext>
                  </a:extLst>
                </a:gridCol>
                <a:gridCol w="1611441">
                  <a:extLst>
                    <a:ext uri="{9D8B030D-6E8A-4147-A177-3AD203B41FA5}">
                      <a16:colId xmlns:a16="http://schemas.microsoft.com/office/drawing/2014/main" val="3839344467"/>
                    </a:ext>
                  </a:extLst>
                </a:gridCol>
                <a:gridCol w="2729563">
                  <a:extLst>
                    <a:ext uri="{9D8B030D-6E8A-4147-A177-3AD203B41FA5}">
                      <a16:colId xmlns:a16="http://schemas.microsoft.com/office/drawing/2014/main" val="1596861786"/>
                    </a:ext>
                  </a:extLst>
                </a:gridCol>
              </a:tblGrid>
              <a:tr h="394430">
                <a:tc>
                  <a:txBody>
                    <a:bodyPr/>
                    <a:lstStyle/>
                    <a:p>
                      <a:pPr lvl="0" rtl="0">
                        <a:spcBef>
                          <a:spcPts val="0"/>
                        </a:spcBef>
                        <a:buNone/>
                      </a:pPr>
                      <a:r>
                        <a:rPr lang="en-US" sz="900" b="1">
                          <a:solidFill>
                            <a:srgbClr val="FFFFFF"/>
                          </a:solidFill>
                          <a:latin typeface="Street Corner" panose="02000400000000000000" pitchFamily="2" charset="0"/>
                          <a:ea typeface="Questrial"/>
                          <a:cs typeface="Questrial"/>
                          <a:sym typeface="Questrial"/>
                        </a:rPr>
                        <a:t>Name*:</a:t>
                      </a:r>
                    </a:p>
                  </a:txBody>
                  <a:tcPr marL="62366" marR="62366" marT="66152" marB="66152">
                    <a:lnL w="19050" cap="flat" cmpd="sng">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solidFill>
                  </a:tcPr>
                </a:tc>
                <a:tc>
                  <a:txBody>
                    <a:bodyPr/>
                    <a:lstStyle/>
                    <a:p>
                      <a:pPr lvl="0" rtl="0">
                        <a:spcBef>
                          <a:spcPts val="0"/>
                        </a:spcBef>
                        <a:buNone/>
                      </a:pPr>
                      <a:r>
                        <a:rPr lang="en-US" sz="900" b="1">
                          <a:solidFill>
                            <a:srgbClr val="FFFFFF"/>
                          </a:solidFill>
                          <a:latin typeface="Street Corner" panose="02000400000000000000" pitchFamily="2" charset="0"/>
                          <a:ea typeface="Questrial"/>
                          <a:cs typeface="Questrial"/>
                          <a:sym typeface="Questrial"/>
                        </a:rPr>
                        <a:t>Age:</a:t>
                      </a:r>
                    </a:p>
                  </a:txBody>
                  <a:tcPr marL="62366" marR="62366" marT="66152" marB="66152">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solidFill>
                  </a:tcPr>
                </a:tc>
                <a:tc>
                  <a:txBody>
                    <a:bodyPr/>
                    <a:lstStyle/>
                    <a:p>
                      <a:pPr lvl="0" rtl="0">
                        <a:spcBef>
                          <a:spcPts val="0"/>
                        </a:spcBef>
                        <a:buNone/>
                      </a:pPr>
                      <a:r>
                        <a:rPr lang="en-US" sz="900" b="1">
                          <a:solidFill>
                            <a:srgbClr val="FFFFFF"/>
                          </a:solidFill>
                          <a:latin typeface="Street Corner" panose="02000400000000000000" pitchFamily="2" charset="0"/>
                        </a:rPr>
                        <a:t>Lives in </a:t>
                      </a:r>
                    </a:p>
                  </a:txBody>
                  <a:tcPr marL="62366" marR="62366" marT="66152" marB="66152">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solidFill>
                  </a:tcPr>
                </a:tc>
                <a:tc>
                  <a:txBody>
                    <a:bodyPr/>
                    <a:lstStyle/>
                    <a:p>
                      <a:pPr lvl="0" rtl="0">
                        <a:spcBef>
                          <a:spcPts val="0"/>
                        </a:spcBef>
                        <a:buNone/>
                      </a:pPr>
                      <a:r>
                        <a:rPr lang="en-US" sz="900" b="1">
                          <a:solidFill>
                            <a:srgbClr val="FFFFFF"/>
                          </a:solidFill>
                          <a:latin typeface="Street Corner" panose="02000400000000000000" pitchFamily="2" charset="0"/>
                          <a:ea typeface="Questrial"/>
                          <a:cs typeface="Questrial"/>
                          <a:sym typeface="Questrial"/>
                        </a:rPr>
                        <a:t>Ethnicity</a:t>
                      </a:r>
                    </a:p>
                  </a:txBody>
                  <a:tcPr marL="62366" marR="62366" marT="66152" marB="66152">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solidFill>
                  </a:tcPr>
                </a:tc>
                <a:extLst>
                  <a:ext uri="{0D108BD9-81ED-4DB2-BD59-A6C34878D82A}">
                    <a16:rowId xmlns:a16="http://schemas.microsoft.com/office/drawing/2014/main" val="1192282701"/>
                  </a:ext>
                </a:extLst>
              </a:tr>
              <a:tr h="394430">
                <a:tc>
                  <a:txBody>
                    <a:bodyPr/>
                    <a:lstStyle/>
                    <a:p>
                      <a:pPr algn="ctr"/>
                      <a:r>
                        <a:rPr lang="en-GB" sz="1400" b="0" i="0" u="none" strike="noStrike" cap="none">
                          <a:solidFill>
                            <a:schemeClr val="tx1"/>
                          </a:solidFill>
                          <a:latin typeface="Street Corner" panose="02000400000000000000" pitchFamily="2" charset="0"/>
                          <a:ea typeface="+mn-ea"/>
                          <a:cs typeface="+mn-cs"/>
                          <a:sym typeface="Arial"/>
                        </a:rPr>
                        <a:t>D (Male)</a:t>
                      </a:r>
                    </a:p>
                  </a:txBody>
                  <a:tcPr anchor="ctr">
                    <a:lnL w="19050" cap="flat" cmpd="sng">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sz="1400" b="0" i="0" u="none" strike="noStrike" cap="none">
                          <a:solidFill>
                            <a:schemeClr val="tx1"/>
                          </a:solidFill>
                          <a:latin typeface="Street Corner" panose="02000400000000000000" pitchFamily="2" charset="0"/>
                          <a:ea typeface="+mn-ea"/>
                          <a:cs typeface="+mn-cs"/>
                          <a:sym typeface="Arial"/>
                        </a:rPr>
                        <a:t>55</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sz="1400" b="0" i="0" u="none" strike="noStrike" cap="none">
                          <a:solidFill>
                            <a:schemeClr val="tx1"/>
                          </a:solidFill>
                          <a:latin typeface="Street Corner" panose="02000400000000000000" pitchFamily="2" charset="0"/>
                          <a:ea typeface="+mn-ea"/>
                          <a:cs typeface="+mn-cs"/>
                          <a:sym typeface="Arial"/>
                        </a:rPr>
                        <a:t>Trumpington</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sz="1400" b="0" i="0" u="none" strike="noStrike" cap="none">
                          <a:solidFill>
                            <a:schemeClr val="tx1"/>
                          </a:solidFill>
                          <a:latin typeface="Street Corner" panose="02000400000000000000" pitchFamily="2" charset="0"/>
                          <a:ea typeface="+mn-ea"/>
                          <a:cs typeface="+mn-cs"/>
                          <a:sym typeface="Arial"/>
                        </a:rPr>
                        <a:t>Korean</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extLst>
                  <a:ext uri="{0D108BD9-81ED-4DB2-BD59-A6C34878D82A}">
                    <a16:rowId xmlns:a16="http://schemas.microsoft.com/office/drawing/2014/main" val="962078204"/>
                  </a:ext>
                </a:extLst>
              </a:tr>
              <a:tr h="394430">
                <a:tc>
                  <a:txBody>
                    <a:bodyPr/>
                    <a:lstStyle/>
                    <a:p>
                      <a:pPr algn="ctr"/>
                      <a:r>
                        <a:rPr lang="en-GB" sz="1400" b="0" i="0" u="none" strike="noStrike" cap="none">
                          <a:solidFill>
                            <a:schemeClr val="tx1"/>
                          </a:solidFill>
                          <a:latin typeface="Street Corner" panose="02000400000000000000" pitchFamily="2" charset="0"/>
                          <a:ea typeface="+mn-ea"/>
                          <a:cs typeface="+mn-cs"/>
                          <a:sym typeface="Arial"/>
                        </a:rPr>
                        <a:t>E (Male)</a:t>
                      </a:r>
                    </a:p>
                  </a:txBody>
                  <a:tcPr anchor="ctr">
                    <a:lnL w="19050" cap="flat" cmpd="sng">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sz="1400" b="0" i="0" u="none" strike="noStrike" cap="none">
                          <a:solidFill>
                            <a:schemeClr val="tx1"/>
                          </a:solidFill>
                          <a:latin typeface="Street Corner" panose="02000400000000000000" pitchFamily="2" charset="0"/>
                          <a:ea typeface="+mn-ea"/>
                          <a:cs typeface="+mn-cs"/>
                          <a:sym typeface="Arial"/>
                        </a:rPr>
                        <a:t>41</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sz="1400" b="0" i="0" u="none" strike="noStrike" cap="none">
                          <a:solidFill>
                            <a:schemeClr val="tx1"/>
                          </a:solidFill>
                          <a:latin typeface="Street Corner" panose="02000400000000000000" pitchFamily="2" charset="0"/>
                          <a:ea typeface="+mn-ea"/>
                          <a:cs typeface="+mn-cs"/>
                          <a:sym typeface="Arial"/>
                        </a:rPr>
                        <a:t>Trumpington</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sz="1400" b="0" i="0" u="none" strike="noStrike" cap="none">
                          <a:solidFill>
                            <a:schemeClr val="tx1"/>
                          </a:solidFill>
                          <a:latin typeface="Street Corner" panose="02000400000000000000" pitchFamily="2" charset="0"/>
                          <a:ea typeface="+mn-ea"/>
                          <a:cs typeface="+mn-cs"/>
                          <a:sym typeface="Arial"/>
                        </a:rPr>
                        <a:t>Irish/British</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extLst>
                  <a:ext uri="{0D108BD9-81ED-4DB2-BD59-A6C34878D82A}">
                    <a16:rowId xmlns:a16="http://schemas.microsoft.com/office/drawing/2014/main" val="952145406"/>
                  </a:ext>
                </a:extLst>
              </a:tr>
              <a:tr h="394430">
                <a:tc>
                  <a:txBody>
                    <a:bodyPr/>
                    <a:lstStyle/>
                    <a:p>
                      <a:pPr algn="ctr"/>
                      <a:r>
                        <a:rPr lang="en-GB" sz="1400" b="0" i="0" u="none" strike="noStrike" cap="none">
                          <a:solidFill>
                            <a:schemeClr val="tx1"/>
                          </a:solidFill>
                          <a:latin typeface="Street Corner" panose="02000400000000000000" pitchFamily="2" charset="0"/>
                          <a:ea typeface="+mn-ea"/>
                          <a:cs typeface="+mn-cs"/>
                          <a:sym typeface="Arial"/>
                        </a:rPr>
                        <a:t>F (Male) </a:t>
                      </a:r>
                    </a:p>
                  </a:txBody>
                  <a:tcPr anchor="ctr">
                    <a:lnL w="19050" cap="flat" cmpd="sng">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sz="1400" b="0" i="0" u="none" strike="noStrike" cap="none">
                          <a:solidFill>
                            <a:schemeClr val="tx1"/>
                          </a:solidFill>
                          <a:latin typeface="Street Corner" panose="02000400000000000000" pitchFamily="2" charset="0"/>
                          <a:ea typeface="+mn-ea"/>
                          <a:cs typeface="+mn-cs"/>
                          <a:sym typeface="Arial"/>
                        </a:rPr>
                        <a:t>46</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i="0" u="none" strike="noStrike" cap="none">
                          <a:solidFill>
                            <a:schemeClr val="tx1"/>
                          </a:solidFill>
                          <a:latin typeface="Street Corner" panose="02000400000000000000" pitchFamily="2" charset="0"/>
                          <a:ea typeface="+mn-ea"/>
                          <a:cs typeface="+mn-cs"/>
                          <a:sym typeface="Arial"/>
                        </a:rPr>
                        <a:t>Trumpington</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i="0" u="none" strike="noStrike" cap="none">
                          <a:solidFill>
                            <a:schemeClr val="tx1"/>
                          </a:solidFill>
                          <a:latin typeface="Street Corner" panose="02000400000000000000" pitchFamily="2" charset="0"/>
                          <a:ea typeface="+mn-ea"/>
                          <a:cs typeface="+mn-cs"/>
                          <a:sym typeface="Arial"/>
                        </a:rPr>
                        <a:t>Italian</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extLst>
                  <a:ext uri="{0D108BD9-81ED-4DB2-BD59-A6C34878D82A}">
                    <a16:rowId xmlns:a16="http://schemas.microsoft.com/office/drawing/2014/main" val="4264387375"/>
                  </a:ext>
                </a:extLst>
              </a:tr>
              <a:tr h="394430">
                <a:tc>
                  <a:txBody>
                    <a:bodyPr/>
                    <a:lstStyle/>
                    <a:p>
                      <a:pPr algn="ctr"/>
                      <a:r>
                        <a:rPr lang="en-GB" sz="1400" b="0" i="0" u="none" strike="noStrike" cap="none">
                          <a:solidFill>
                            <a:schemeClr val="tx1"/>
                          </a:solidFill>
                          <a:latin typeface="Street Corner" panose="02000400000000000000" pitchFamily="2" charset="0"/>
                          <a:ea typeface="+mn-ea"/>
                          <a:cs typeface="+mn-cs"/>
                          <a:sym typeface="Arial"/>
                        </a:rPr>
                        <a:t>G (Female)</a:t>
                      </a:r>
                    </a:p>
                  </a:txBody>
                  <a:tcPr anchor="ctr">
                    <a:lnL w="19050" cap="flat" cmpd="sng">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sz="1400" b="0" i="0" u="none" strike="noStrike" cap="none">
                          <a:solidFill>
                            <a:schemeClr val="tx1"/>
                          </a:solidFill>
                          <a:latin typeface="Street Corner" panose="02000400000000000000" pitchFamily="2" charset="0"/>
                          <a:ea typeface="+mn-ea"/>
                          <a:cs typeface="+mn-cs"/>
                          <a:sym typeface="Arial"/>
                        </a:rPr>
                        <a:t>Late 20’s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sz="1400" b="0" i="0" u="none" strike="noStrike" cap="none">
                          <a:solidFill>
                            <a:schemeClr val="tx1"/>
                          </a:solidFill>
                          <a:latin typeface="Street Corner" panose="02000400000000000000" pitchFamily="2" charset="0"/>
                          <a:ea typeface="+mn-ea"/>
                          <a:cs typeface="+mn-cs"/>
                          <a:sym typeface="Arial"/>
                        </a:rPr>
                        <a:t>Trumpington</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sz="1400" b="0" i="0" u="none" strike="noStrike" cap="none">
                          <a:solidFill>
                            <a:schemeClr val="tx1"/>
                          </a:solidFill>
                          <a:latin typeface="Street Corner" panose="02000400000000000000" pitchFamily="2" charset="0"/>
                          <a:ea typeface="+mn-ea"/>
                          <a:cs typeface="+mn-cs"/>
                          <a:sym typeface="Arial"/>
                        </a:rPr>
                        <a:t>White British</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extLst>
                  <a:ext uri="{0D108BD9-81ED-4DB2-BD59-A6C34878D82A}">
                    <a16:rowId xmlns:a16="http://schemas.microsoft.com/office/drawing/2014/main" val="1611538558"/>
                  </a:ext>
                </a:extLst>
              </a:tr>
              <a:tr h="394430">
                <a:tc>
                  <a:txBody>
                    <a:bodyPr/>
                    <a:lstStyle/>
                    <a:p>
                      <a:pPr algn="ctr"/>
                      <a:r>
                        <a:rPr lang="en-GB" sz="1400" b="0" i="0" u="none" strike="noStrike" cap="none">
                          <a:solidFill>
                            <a:schemeClr val="tx1"/>
                          </a:solidFill>
                          <a:latin typeface="Street Corner" panose="02000400000000000000" pitchFamily="2" charset="0"/>
                          <a:ea typeface="+mn-ea"/>
                          <a:cs typeface="+mn-cs"/>
                          <a:sym typeface="Arial"/>
                        </a:rPr>
                        <a:t>L (Female)</a:t>
                      </a:r>
                    </a:p>
                  </a:txBody>
                  <a:tcPr anchor="ctr">
                    <a:lnL w="19050" cap="flat" cmpd="sng">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sz="1400" b="0" i="0" u="none" strike="noStrike" cap="none">
                          <a:solidFill>
                            <a:schemeClr val="tx1"/>
                          </a:solidFill>
                          <a:latin typeface="Street Corner" panose="02000400000000000000" pitchFamily="2" charset="0"/>
                          <a:ea typeface="+mn-ea"/>
                          <a:cs typeface="+mn-cs"/>
                          <a:sym typeface="Arial"/>
                        </a:rPr>
                        <a:t>25</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sz="1400" b="0" i="0" u="none" strike="noStrike" cap="none">
                          <a:solidFill>
                            <a:schemeClr val="tx1"/>
                          </a:solidFill>
                          <a:latin typeface="Street Corner" panose="02000400000000000000" pitchFamily="2" charset="0"/>
                          <a:ea typeface="+mn-ea"/>
                          <a:cs typeface="+mn-cs"/>
                          <a:sym typeface="Arial"/>
                        </a:rPr>
                        <a:t>Trumpington</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sz="1400" b="0" i="0" u="none" strike="noStrike" cap="none">
                          <a:solidFill>
                            <a:schemeClr val="tx1"/>
                          </a:solidFill>
                          <a:latin typeface="Street Corner" panose="02000400000000000000" pitchFamily="2" charset="0"/>
                          <a:ea typeface="+mn-ea"/>
                          <a:cs typeface="+mn-cs"/>
                          <a:sym typeface="Arial"/>
                        </a:rPr>
                        <a:t>White British</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extLst>
                  <a:ext uri="{0D108BD9-81ED-4DB2-BD59-A6C34878D82A}">
                    <a16:rowId xmlns:a16="http://schemas.microsoft.com/office/drawing/2014/main" val="2320416770"/>
                  </a:ext>
                </a:extLst>
              </a:tr>
              <a:tr h="394430">
                <a:tc>
                  <a:txBody>
                    <a:bodyPr/>
                    <a:lstStyle/>
                    <a:p>
                      <a:pPr algn="ctr"/>
                      <a:r>
                        <a:rPr lang="en-GB" sz="1400" b="0" i="0" u="none" strike="noStrike" cap="none">
                          <a:solidFill>
                            <a:schemeClr val="tx1"/>
                          </a:solidFill>
                          <a:latin typeface="Street Corner" panose="02000400000000000000" pitchFamily="2" charset="0"/>
                          <a:ea typeface="+mn-ea"/>
                          <a:cs typeface="+mn-cs"/>
                          <a:sym typeface="Arial"/>
                        </a:rPr>
                        <a:t>M (Female)</a:t>
                      </a:r>
                    </a:p>
                  </a:txBody>
                  <a:tcPr anchor="ctr">
                    <a:lnL w="19050" cap="flat" cmpd="sng">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sz="1400" b="0" i="0" u="none" strike="noStrike" cap="none">
                          <a:solidFill>
                            <a:schemeClr val="tx1"/>
                          </a:solidFill>
                          <a:latin typeface="Street Corner" panose="02000400000000000000" pitchFamily="2" charset="0"/>
                          <a:ea typeface="+mn-ea"/>
                          <a:cs typeface="+mn-cs"/>
                          <a:sym typeface="Arial"/>
                        </a:rPr>
                        <a:t>30</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sz="1400" b="0" i="0" u="none" strike="noStrike" cap="none">
                          <a:solidFill>
                            <a:schemeClr val="tx1"/>
                          </a:solidFill>
                          <a:latin typeface="Street Corner" panose="02000400000000000000" pitchFamily="2" charset="0"/>
                          <a:ea typeface="+mn-ea"/>
                          <a:cs typeface="+mn-cs"/>
                          <a:sym typeface="Arial"/>
                        </a:rPr>
                        <a:t>Trumpington</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sz="1400" b="0" i="0" u="none" strike="noStrike" cap="none">
                          <a:solidFill>
                            <a:schemeClr val="tx1"/>
                          </a:solidFill>
                          <a:latin typeface="Street Corner" panose="02000400000000000000" pitchFamily="2" charset="0"/>
                          <a:ea typeface="+mn-ea"/>
                          <a:cs typeface="+mn-cs"/>
                          <a:sym typeface="Arial"/>
                        </a:rPr>
                        <a:t>Polish</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extLst>
                  <a:ext uri="{0D108BD9-81ED-4DB2-BD59-A6C34878D82A}">
                    <a16:rowId xmlns:a16="http://schemas.microsoft.com/office/drawing/2014/main" val="493749113"/>
                  </a:ext>
                </a:extLst>
              </a:tr>
              <a:tr h="394430">
                <a:tc>
                  <a:txBody>
                    <a:bodyPr/>
                    <a:lstStyle/>
                    <a:p>
                      <a:pPr algn="ctr"/>
                      <a:r>
                        <a:rPr lang="en-GB" sz="1400" b="0" i="0" u="none" strike="noStrike" cap="none">
                          <a:solidFill>
                            <a:schemeClr val="tx1"/>
                          </a:solidFill>
                          <a:latin typeface="Street Corner" panose="02000400000000000000" pitchFamily="2" charset="0"/>
                          <a:ea typeface="+mn-ea"/>
                          <a:cs typeface="+mn-cs"/>
                          <a:sym typeface="Arial"/>
                        </a:rPr>
                        <a:t>N (Male)</a:t>
                      </a:r>
                    </a:p>
                  </a:txBody>
                  <a:tcPr anchor="ctr">
                    <a:lnL w="19050" cap="flat" cmpd="sng">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sz="1400" b="0" i="0" u="none" strike="noStrike" cap="none">
                          <a:solidFill>
                            <a:schemeClr val="tx1"/>
                          </a:solidFill>
                          <a:latin typeface="Street Corner" panose="02000400000000000000" pitchFamily="2" charset="0"/>
                          <a:ea typeface="+mn-ea"/>
                          <a:cs typeface="+mn-cs"/>
                          <a:sym typeface="Arial"/>
                        </a:rPr>
                        <a:t>62-67</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sz="1400" b="0" i="0" u="none" strike="noStrike" cap="none">
                          <a:solidFill>
                            <a:schemeClr val="tx1"/>
                          </a:solidFill>
                          <a:latin typeface="Street Corner" panose="02000400000000000000" pitchFamily="2" charset="0"/>
                          <a:ea typeface="+mn-ea"/>
                          <a:cs typeface="+mn-cs"/>
                          <a:sym typeface="Arial"/>
                        </a:rPr>
                        <a:t>Trumpington</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sz="1400" b="0" i="0" u="none" strike="noStrike" cap="none">
                          <a:solidFill>
                            <a:schemeClr val="tx1"/>
                          </a:solidFill>
                          <a:latin typeface="Street Corner" panose="02000400000000000000" pitchFamily="2" charset="0"/>
                          <a:ea typeface="+mn-ea"/>
                          <a:cs typeface="+mn-cs"/>
                          <a:sym typeface="Arial"/>
                        </a:rPr>
                        <a:t>White British</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extLst>
                  <a:ext uri="{0D108BD9-81ED-4DB2-BD59-A6C34878D82A}">
                    <a16:rowId xmlns:a16="http://schemas.microsoft.com/office/drawing/2014/main" val="2601767707"/>
                  </a:ext>
                </a:extLst>
              </a:tr>
              <a:tr h="394430">
                <a:tc>
                  <a:txBody>
                    <a:bodyPr/>
                    <a:lstStyle/>
                    <a:p>
                      <a:pPr algn="ctr"/>
                      <a:r>
                        <a:rPr lang="en-GB" sz="1400" b="0" i="0" u="none" strike="noStrike" cap="none">
                          <a:solidFill>
                            <a:schemeClr val="tx1"/>
                          </a:solidFill>
                          <a:latin typeface="Street Corner" panose="02000400000000000000" pitchFamily="2" charset="0"/>
                          <a:ea typeface="+mn-ea"/>
                          <a:cs typeface="+mn-cs"/>
                          <a:sym typeface="Arial"/>
                        </a:rPr>
                        <a:t>O (Female) </a:t>
                      </a:r>
                    </a:p>
                  </a:txBody>
                  <a:tcPr anchor="ctr">
                    <a:lnL w="19050" cap="flat" cmpd="sng">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sz="1400" b="0" i="0" u="none" strike="noStrike" cap="none">
                          <a:solidFill>
                            <a:schemeClr val="tx1"/>
                          </a:solidFill>
                          <a:latin typeface="Street Corner" panose="02000400000000000000" pitchFamily="2" charset="0"/>
                          <a:ea typeface="+mn-ea"/>
                          <a:cs typeface="+mn-cs"/>
                          <a:sym typeface="Arial"/>
                        </a:rPr>
                        <a:t>82</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i="0" u="none" strike="noStrike" cap="none">
                          <a:solidFill>
                            <a:schemeClr val="tx1"/>
                          </a:solidFill>
                          <a:latin typeface="Street Corner" panose="02000400000000000000" pitchFamily="2" charset="0"/>
                          <a:ea typeface="+mn-ea"/>
                          <a:cs typeface="+mn-cs"/>
                          <a:sym typeface="Arial"/>
                        </a:rPr>
                        <a:t>Trumpington</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i="0" u="none" strike="noStrike" cap="none">
                          <a:solidFill>
                            <a:schemeClr val="tx1"/>
                          </a:solidFill>
                          <a:latin typeface="Street Corner" panose="02000400000000000000" pitchFamily="2" charset="0"/>
                          <a:ea typeface="+mn-ea"/>
                          <a:cs typeface="+mn-cs"/>
                          <a:sym typeface="Arial"/>
                        </a:rPr>
                        <a:t>Irish</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extLst>
                  <a:ext uri="{0D108BD9-81ED-4DB2-BD59-A6C34878D82A}">
                    <a16:rowId xmlns:a16="http://schemas.microsoft.com/office/drawing/2014/main" val="3204414050"/>
                  </a:ext>
                </a:extLst>
              </a:tr>
              <a:tr h="394430">
                <a:tc>
                  <a:txBody>
                    <a:bodyPr/>
                    <a:lstStyle/>
                    <a:p>
                      <a:pPr algn="ctr"/>
                      <a:r>
                        <a:rPr lang="en-GB" sz="1400" b="0" i="0" u="none" strike="noStrike" cap="none">
                          <a:solidFill>
                            <a:schemeClr val="tx1"/>
                          </a:solidFill>
                          <a:latin typeface="Street Corner" panose="02000400000000000000" pitchFamily="2" charset="0"/>
                          <a:ea typeface="+mn-ea"/>
                          <a:cs typeface="+mn-cs"/>
                          <a:sym typeface="Arial"/>
                        </a:rPr>
                        <a:t>P (Female)</a:t>
                      </a:r>
                    </a:p>
                  </a:txBody>
                  <a:tcPr anchor="ctr">
                    <a:lnL w="19050" cap="flat" cmpd="sng">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sz="1400" b="0" i="0" u="none" strike="noStrike" cap="none">
                          <a:solidFill>
                            <a:schemeClr val="tx1"/>
                          </a:solidFill>
                          <a:latin typeface="Street Corner" panose="02000400000000000000" pitchFamily="2" charset="0"/>
                          <a:ea typeface="+mn-ea"/>
                          <a:cs typeface="+mn-cs"/>
                          <a:sym typeface="Arial"/>
                        </a:rPr>
                        <a:t>Early/mid-30’s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sz="1400" b="0" i="0" u="none" strike="noStrike" cap="none">
                          <a:solidFill>
                            <a:schemeClr val="tx1"/>
                          </a:solidFill>
                          <a:latin typeface="Street Corner" panose="02000400000000000000" pitchFamily="2" charset="0"/>
                          <a:ea typeface="+mn-ea"/>
                          <a:cs typeface="+mn-cs"/>
                          <a:sym typeface="Arial"/>
                        </a:rPr>
                        <a:t>Trumpington</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sz="1400" b="0" i="0" u="none" strike="noStrike" cap="none">
                          <a:solidFill>
                            <a:schemeClr val="tx1"/>
                          </a:solidFill>
                          <a:latin typeface="Street Corner" panose="02000400000000000000" pitchFamily="2" charset="0"/>
                          <a:ea typeface="+mn-ea"/>
                          <a:cs typeface="+mn-cs"/>
                          <a:sym typeface="Arial"/>
                        </a:rPr>
                        <a:t>Jamaican</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extLst>
                  <a:ext uri="{0D108BD9-81ED-4DB2-BD59-A6C34878D82A}">
                    <a16:rowId xmlns:a16="http://schemas.microsoft.com/office/drawing/2014/main" val="650378648"/>
                  </a:ext>
                </a:extLst>
              </a:tr>
              <a:tr h="394430">
                <a:tc>
                  <a:txBody>
                    <a:bodyPr/>
                    <a:lstStyle/>
                    <a:p>
                      <a:pPr algn="ctr"/>
                      <a:r>
                        <a:rPr lang="en-GB">
                          <a:latin typeface="Street Corner" panose="02000400000000000000" pitchFamily="2" charset="0"/>
                        </a:rPr>
                        <a:t>Q (Female)</a:t>
                      </a:r>
                    </a:p>
                  </a:txBody>
                  <a:tcPr anchor="ctr">
                    <a:lnL w="19050" cap="flat" cmpd="sng">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a:latin typeface="Street Corner" panose="02000400000000000000" pitchFamily="2" charset="0"/>
                        </a:rPr>
                        <a:t>69</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a:latin typeface="Street Corner" panose="02000400000000000000" pitchFamily="2" charset="0"/>
                        </a:rPr>
                        <a:t>Trumpington</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tc>
                  <a:txBody>
                    <a:bodyPr/>
                    <a:lstStyle/>
                    <a:p>
                      <a:pPr algn="ctr"/>
                      <a:r>
                        <a:rPr lang="en-GB">
                          <a:latin typeface="Street Corner" panose="02000400000000000000" pitchFamily="2" charset="0"/>
                        </a:rPr>
                        <a:t>White British</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1F91">
                        <a:alpha val="14870"/>
                      </a:srgbClr>
                    </a:solidFill>
                  </a:tcPr>
                </a:tc>
                <a:extLst>
                  <a:ext uri="{0D108BD9-81ED-4DB2-BD59-A6C34878D82A}">
                    <a16:rowId xmlns:a16="http://schemas.microsoft.com/office/drawing/2014/main" val="2295994842"/>
                  </a:ext>
                </a:extLst>
              </a:tr>
            </a:tbl>
          </a:graphicData>
        </a:graphic>
      </p:graphicFrame>
    </p:spTree>
    <p:extLst>
      <p:ext uri="{BB962C8B-B14F-4D97-AF65-F5344CB8AC3E}">
        <p14:creationId xmlns:p14="http://schemas.microsoft.com/office/powerpoint/2010/main" val="505512289"/>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p:nvPr/>
        </p:nvSpPr>
        <p:spPr>
          <a:xfrm>
            <a:off x="283500" y="1370572"/>
            <a:ext cx="7018499" cy="1014899"/>
          </a:xfrm>
          <a:prstGeom prst="rect">
            <a:avLst/>
          </a:prstGeom>
          <a:noFill/>
          <a:ln>
            <a:noFill/>
          </a:ln>
        </p:spPr>
        <p:txBody>
          <a:bodyPr lIns="102825" tIns="102825" rIns="102825" bIns="102825" anchor="t" anchorCtr="0">
            <a:noAutofit/>
          </a:bodyPr>
          <a:lstStyle/>
          <a:p>
            <a:endParaRPr lang="en-US" sz="1200">
              <a:latin typeface="Street Corner" panose="02000400000000000000" pitchFamily="2" charset="0"/>
            </a:endParaRPr>
          </a:p>
        </p:txBody>
      </p:sp>
      <p:sp>
        <p:nvSpPr>
          <p:cNvPr id="75" name="Shape 75"/>
          <p:cNvSpPr txBox="1">
            <a:spLocks noGrp="1"/>
          </p:cNvSpPr>
          <p:nvPr>
            <p:ph type="title"/>
          </p:nvPr>
        </p:nvSpPr>
        <p:spPr>
          <a:xfrm>
            <a:off x="257787" y="596834"/>
            <a:ext cx="7044299" cy="717310"/>
          </a:xfrm>
          <a:prstGeom prst="rect">
            <a:avLst/>
          </a:prstGeom>
        </p:spPr>
        <p:txBody>
          <a:bodyPr lIns="102825" tIns="102825" rIns="102825" bIns="102825" anchor="t" anchorCtr="0">
            <a:noAutofit/>
          </a:bodyPr>
          <a:lstStyle/>
          <a:p>
            <a:pPr lvl="0"/>
            <a:r>
              <a:rPr lang="en-US" sz="3200" b="1">
                <a:solidFill>
                  <a:srgbClr val="3E0F46"/>
                </a:solidFill>
                <a:latin typeface="KG Small Town Southern Girl" panose="02000505000000020004" pitchFamily="2" charset="0"/>
                <a:ea typeface="Tahoma"/>
                <a:cs typeface="Tahoma"/>
                <a:sym typeface="Tahoma"/>
              </a:rPr>
              <a:t>Personas</a:t>
            </a:r>
            <a:endParaRPr lang="en-US" sz="2800">
              <a:solidFill>
                <a:srgbClr val="7030A0"/>
              </a:solidFill>
              <a:latin typeface="KG Small Town Southern Girl" panose="02000505000000020004" pitchFamily="2" charset="0"/>
              <a:ea typeface="Tahoma"/>
              <a:cs typeface="Tahoma"/>
              <a:sym typeface="Tahoma"/>
            </a:endParaRPr>
          </a:p>
        </p:txBody>
      </p:sp>
      <p:cxnSp>
        <p:nvCxnSpPr>
          <p:cNvPr id="78" name="Shape 78"/>
          <p:cNvCxnSpPr/>
          <p:nvPr/>
        </p:nvCxnSpPr>
        <p:spPr>
          <a:xfrm>
            <a:off x="445200" y="1304245"/>
            <a:ext cx="6856799" cy="9899"/>
          </a:xfrm>
          <a:prstGeom prst="straightConnector1">
            <a:avLst/>
          </a:prstGeom>
          <a:noFill/>
          <a:ln w="9525" cap="flat" cmpd="sng">
            <a:solidFill>
              <a:schemeClr val="dk2"/>
            </a:solidFill>
            <a:prstDash val="solid"/>
            <a:round/>
            <a:headEnd type="none" w="lg" len="lg"/>
            <a:tailEnd type="none" w="lg" len="lg"/>
          </a:ln>
        </p:spPr>
      </p:cxnSp>
      <p:sp>
        <p:nvSpPr>
          <p:cNvPr id="80" name="Shape 80"/>
          <p:cNvSpPr txBox="1">
            <a:spLocks noGrp="1"/>
          </p:cNvSpPr>
          <p:nvPr>
            <p:ph type="sldNum" idx="12"/>
          </p:nvPr>
        </p:nvSpPr>
        <p:spPr>
          <a:xfrm>
            <a:off x="7004788" y="9998416"/>
            <a:ext cx="453599" cy="818100"/>
          </a:xfrm>
          <a:prstGeom prst="rect">
            <a:avLst/>
          </a:prstGeom>
        </p:spPr>
        <p:txBody>
          <a:bodyPr lIns="102825" tIns="102825" rIns="102825" bIns="102825" anchor="ctr" anchorCtr="0">
            <a:noAutofit/>
          </a:bodyPr>
          <a:lstStyle/>
          <a:p>
            <a:pPr lvl="0">
              <a:spcBef>
                <a:spcPts val="0"/>
              </a:spcBef>
              <a:buNone/>
            </a:pPr>
            <a:fld id="{00000000-1234-1234-1234-123412341234}" type="slidenum">
              <a:rPr lang="en-US"/>
              <a:t>9</a:t>
            </a:fld>
            <a:endParaRPr lang="en-US"/>
          </a:p>
        </p:txBody>
      </p:sp>
      <p:sp>
        <p:nvSpPr>
          <p:cNvPr id="17" name="Rectangle 16"/>
          <p:cNvSpPr/>
          <p:nvPr/>
        </p:nvSpPr>
        <p:spPr>
          <a:xfrm>
            <a:off x="283500" y="1842607"/>
            <a:ext cx="6887251" cy="5478422"/>
          </a:xfrm>
          <a:prstGeom prst="rect">
            <a:avLst/>
          </a:prstGeom>
        </p:spPr>
        <p:txBody>
          <a:bodyPr wrap="square">
            <a:spAutoFit/>
          </a:bodyPr>
          <a:lstStyle/>
          <a:p>
            <a:r>
              <a:rPr lang="en-GB">
                <a:latin typeface="Street Corner" panose="02000400000000000000" pitchFamily="2" charset="0"/>
                <a:ea typeface="Calibri" panose="020F0502020204030204" pitchFamily="34" charset="0"/>
                <a:cs typeface="Street Corner"/>
              </a:rPr>
              <a:t>The following section of this report presents four personas.</a:t>
            </a:r>
          </a:p>
          <a:p>
            <a:endParaRPr lang="en-GB">
              <a:latin typeface="Street Corner" panose="02000400000000000000" pitchFamily="2" charset="0"/>
              <a:ea typeface="Calibri" panose="020F0502020204030204" pitchFamily="34" charset="0"/>
              <a:cs typeface="Street Corner"/>
            </a:endParaRPr>
          </a:p>
          <a:p>
            <a:r>
              <a:rPr lang="en-GB">
                <a:latin typeface="Street Corner" panose="02000400000000000000" pitchFamily="2" charset="0"/>
              </a:rPr>
              <a:t>A </a:t>
            </a:r>
            <a:r>
              <a:rPr lang="en-GB" b="1">
                <a:latin typeface="Street Corner" panose="02000400000000000000" pitchFamily="2" charset="0"/>
              </a:rPr>
              <a:t>persona </a:t>
            </a:r>
            <a:r>
              <a:rPr lang="en-GB">
                <a:latin typeface="Street Corner" panose="02000400000000000000" pitchFamily="2" charset="0"/>
              </a:rPr>
              <a:t>is a fictionalised introduction to a person, containing insights and information based on real people and their experiences. The four personas included here are an </a:t>
            </a:r>
            <a:r>
              <a:rPr lang="en-GB">
                <a:latin typeface="Street Corner" panose="02000400000000000000" pitchFamily="2" charset="0"/>
                <a:ea typeface="Calibri" panose="020F0502020204030204" pitchFamily="34" charset="0"/>
                <a:cs typeface="Street Corner"/>
              </a:rPr>
              <a:t>amalgamation </a:t>
            </a:r>
            <a:r>
              <a:rPr lang="en-GB">
                <a:latin typeface="Street Corner" panose="02000400000000000000" pitchFamily="2" charset="0"/>
              </a:rPr>
              <a:t>of the experiences of the participants involved in this research</a:t>
            </a:r>
            <a:r>
              <a:rPr lang="en-GB">
                <a:latin typeface="Street Corner" panose="02000400000000000000" pitchFamily="2" charset="0"/>
                <a:ea typeface="Calibri" panose="020F0502020204030204" pitchFamily="34" charset="0"/>
                <a:cs typeface="Street Corner"/>
              </a:rPr>
              <a:t>, reworked to remove individually identifiable information.</a:t>
            </a:r>
            <a:r>
              <a:rPr lang="en-GB">
                <a:latin typeface="Street Corner" panose="02000400000000000000" pitchFamily="2" charset="0"/>
                <a:ea typeface="Calibri" panose="020F0502020204030204" pitchFamily="34" charset="0"/>
              </a:rPr>
              <a:t> </a:t>
            </a:r>
            <a:r>
              <a:rPr lang="en-GB">
                <a:latin typeface="Street Corner" panose="02000400000000000000" pitchFamily="2" charset="0"/>
              </a:rPr>
              <a:t>They present in a meaningful way some of the most common experiences and feelings that were shared with us during</a:t>
            </a:r>
            <a:r>
              <a:rPr lang="en-GB">
                <a:latin typeface="Street Corner" panose="02000400000000000000" pitchFamily="2" charset="0"/>
                <a:ea typeface="Calibri" panose="020F0502020204030204" pitchFamily="34" charset="0"/>
                <a:cs typeface="Street Corner"/>
              </a:rPr>
              <a:t> our interviews.  </a:t>
            </a:r>
          </a:p>
          <a:p>
            <a:endParaRPr lang="en-US"/>
          </a:p>
          <a:p>
            <a:r>
              <a:rPr lang="en-US">
                <a:latin typeface="Street Corner" panose="02000400000000000000" pitchFamily="2" charset="0"/>
              </a:rPr>
              <a:t>Personas are very useful service design tools that enable the capture of key characteristics of different people in order to design around their needs. Personas are succinct, portable and useful in engaging others that were not involved in the research, by bringing findings to life and making them relatable. For instance, personas are very useful to engage with stakeholders to demonstrate the value of a service through telling the story of the people that were interviewed and the people that will be using that service. </a:t>
            </a:r>
          </a:p>
          <a:p>
            <a:endParaRPr lang="en-US">
              <a:latin typeface="Street Corner" panose="02000400000000000000" pitchFamily="2" charset="0"/>
            </a:endParaRPr>
          </a:p>
          <a:p>
            <a:r>
              <a:rPr lang="en-US">
                <a:latin typeface="Street Corner" panose="02000400000000000000" pitchFamily="2" charset="0"/>
              </a:rPr>
              <a:t>Personas are very useful tools throughout the design process and we will be using them again, for instance, for developing possible pathways and user journeys into the service, to test new service ideas, communicate our project externally and to ensure that we always keep the process strongly person-centered.</a:t>
            </a:r>
          </a:p>
          <a:p>
            <a:endParaRPr lang="en-US">
              <a:latin typeface="Street Corner" panose="02000400000000000000" pitchFamily="2" charset="0"/>
            </a:endParaRPr>
          </a:p>
          <a:p>
            <a:r>
              <a:rPr lang="en-US">
                <a:latin typeface="Street Corner" panose="02000400000000000000" pitchFamily="2" charset="0"/>
              </a:rPr>
              <a:t>So turn the page to meet our four residents from Wisbech and the Southern Fringe area.</a:t>
            </a:r>
            <a:endParaRPr lang="en-GB">
              <a:latin typeface="Street Corner" panose="02000400000000000000" pitchFamily="2" charset="0"/>
            </a:endParaRPr>
          </a:p>
        </p:txBody>
      </p:sp>
    </p:spTree>
    <p:extLst>
      <p:ext uri="{BB962C8B-B14F-4D97-AF65-F5344CB8AC3E}">
        <p14:creationId xmlns:p14="http://schemas.microsoft.com/office/powerpoint/2010/main" val="132955069"/>
      </p:ext>
    </p:extLst>
  </p:cSld>
  <p:clrMapOvr>
    <a:masterClrMapping/>
  </p:clrMapOvr>
  <p:transition spd="slow">
    <p:cut/>
  </p:transition>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309D4C420E7043A199942199156CB1" ma:contentTypeVersion="13" ma:contentTypeDescription="Create a new document." ma:contentTypeScope="" ma:versionID="7300ad235333509965b2b4981c860344">
  <xsd:schema xmlns:xsd="http://www.w3.org/2001/XMLSchema" xmlns:xs="http://www.w3.org/2001/XMLSchema" xmlns:p="http://schemas.microsoft.com/office/2006/metadata/properties" xmlns:ns2="044db268-7443-42fe-a276-9310490105c2" xmlns:ns3="43e86dff-8e10-4232-a861-578318701779" targetNamespace="http://schemas.microsoft.com/office/2006/metadata/properties" ma:root="true" ma:fieldsID="e30cee9cfa677213225ad623d619ff2b" ns2:_="" ns3:_="">
    <xsd:import namespace="044db268-7443-42fe-a276-9310490105c2"/>
    <xsd:import namespace="43e86dff-8e10-4232-a861-57831870177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4db268-7443-42fe-a276-9310490105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add8b6c-7242-4989-9964-ed47a09680c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3e86dff-8e10-4232-a861-57831870177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15b2f9ea-2414-493f-843e-c55e46af259e}" ma:internalName="TaxCatchAll" ma:showField="CatchAllData" ma:web="43e86dff-8e10-4232-a861-57831870177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3e86dff-8e10-4232-a861-578318701779" xsi:nil="true"/>
    <lcf76f155ced4ddcb4097134ff3c332f xmlns="044db268-7443-42fe-a276-9310490105c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A5CF79A-E12D-4D83-B06B-BD82120D2E0A}">
  <ds:schemaRefs>
    <ds:schemaRef ds:uri="044db268-7443-42fe-a276-9310490105c2"/>
    <ds:schemaRef ds:uri="43e86dff-8e10-4232-a861-57831870177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A51CC1C-C3D3-4CFF-81F7-16009AD182EB}">
  <ds:schemaRefs>
    <ds:schemaRef ds:uri="http://schemas.microsoft.com/sharepoint/v3/contenttype/forms"/>
  </ds:schemaRefs>
</ds:datastoreItem>
</file>

<file path=customXml/itemProps3.xml><?xml version="1.0" encoding="utf-8"?>
<ds:datastoreItem xmlns:ds="http://schemas.openxmlformats.org/officeDocument/2006/customXml" ds:itemID="{A33FEAF8-1A44-4CB0-9A13-26AD3C24C8FC}">
  <ds:schemaRefs>
    <ds:schemaRef ds:uri="044db268-7443-42fe-a276-9310490105c2"/>
    <ds:schemaRef ds:uri="43e86dff-8e10-4232-a861-578318701779"/>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35</Slides>
  <Notes>24</Notes>
  <HiddenSlides>0</HiddenSlide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simple-light-2</vt:lpstr>
      <vt:lpstr>PowerPoint Presentation</vt:lpstr>
      <vt:lpstr>PowerPoint Presentation</vt:lpstr>
      <vt:lpstr>About this work</vt:lpstr>
      <vt:lpstr>PowerPoint Presentation</vt:lpstr>
      <vt:lpstr>Service Design</vt:lpstr>
      <vt:lpstr>This report</vt:lpstr>
      <vt:lpstr>Who we spoke to</vt:lpstr>
      <vt:lpstr>PowerPoint Presentation</vt:lpstr>
      <vt:lpstr>Personas</vt:lpstr>
      <vt:lpstr>PowerPoint Presentation</vt:lpstr>
      <vt:lpstr>PowerPoint Presentation</vt:lpstr>
      <vt:lpstr>PowerPoint Presentation</vt:lpstr>
      <vt:lpstr>PowerPoint Presentation</vt:lpstr>
      <vt:lpstr>The findings at a glance   Our brief when we started our exploratory phase was to understand a bit more about how we could support residents to engage in meaningful activity that contributes to their community.   We wanted to know more about what motivates people in their life to be active and to give; what barriers they come up against and what support would be most helpful in encouraging them to do more and sustain their motivation in the long-term.  Below is an overview of some of the key findings that we collected from the interviews with members of the community in Wisbech and the Southern Fringe. The findings are organised into ‘Themes’.   A ‘theme’ is a pattern, something that people say that is common and shared by many others.  A theme could also be something revelatory, unexpected and which could be applied to other people as well.   In identifying the themes, we also drew on the local knowledge of our co-researchers.   The four themes that we identified are:  1. What motivates people  2. Feeling safe  3. The Barriers  4. Participation as something you can learn  For each theme, we explore a bit more about what the unmet needs are, what the assets are and we start to move towards possible solutions.   The solutions section - What Could Work - came out of two community workshops that were organised in January and February in the respective areas. The Workshops followed the World Café style and saw different people (including residents, community workers and civil servants) discussing and building on each other ideas.      </vt:lpstr>
      <vt:lpstr>Theme 1 - What motivates people   </vt:lpstr>
      <vt:lpstr>Theme 2 – Feeling safe</vt:lpstr>
      <vt:lpstr>Theme 3 – The barriers</vt:lpstr>
      <vt:lpstr>Theme 4 – Participation is something you can learn    </vt:lpstr>
      <vt:lpstr>Horizon Scanning  </vt:lpstr>
      <vt:lpstr>Streets Alive   What is it? And what does it do?</vt:lpstr>
      <vt:lpstr>PlaceMaking  What is it? And what does it do?</vt:lpstr>
      <vt:lpstr>Connect &amp; Do  What is it? And what does it do?</vt:lpstr>
      <vt:lpstr>Community Coin  What is it? And what does it do?</vt:lpstr>
      <vt:lpstr>C2 Connecting Communities  What is it? And what does it do?</vt:lpstr>
      <vt:lpstr>Health as a social Movement  What is it? And what does it do?</vt:lpstr>
      <vt:lpstr>Abundant Community Edmonton   What is it? What does it do?</vt:lpstr>
      <vt:lpstr>Streetbank  What is it? What does it do?</vt:lpstr>
      <vt:lpstr>PowerPoint Presentation</vt:lpstr>
      <vt:lpstr>Conclusions</vt:lpstr>
      <vt:lpstr>Conclusions</vt:lpstr>
      <vt:lpstr>Conclusions</vt:lpstr>
      <vt:lpstr>Conclusions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Bradnam</dc:creator>
  <cp:revision>2</cp:revision>
  <cp:lastPrinted>2017-04-04T15:46:00Z</cp:lastPrinted>
  <dcterms:modified xsi:type="dcterms:W3CDTF">2025-08-13T12:58:31Z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78200.0000000000</vt:lpwstr>
  </property>
  <property fmtid="{D5CDD505-2E9C-101B-9397-08002B2CF9AE}" pid="3" name="ContentTypeId">
    <vt:lpwstr>0x010100DF309D4C420E7043A199942199156CB1</vt:lpwstr>
  </property>
</Properties>
</file>